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20"/>
  </p:notesMasterIdLst>
  <p:sldIdLst>
    <p:sldId id="256" r:id="rId3"/>
    <p:sldId id="1012" r:id="rId4"/>
    <p:sldId id="5461" r:id="rId5"/>
    <p:sldId id="5465" r:id="rId6"/>
    <p:sldId id="5467" r:id="rId7"/>
    <p:sldId id="5469" r:id="rId8"/>
    <p:sldId id="5468" r:id="rId9"/>
    <p:sldId id="5459" r:id="rId10"/>
    <p:sldId id="5470" r:id="rId11"/>
    <p:sldId id="1026" r:id="rId12"/>
    <p:sldId id="5471" r:id="rId13"/>
    <p:sldId id="1027" r:id="rId14"/>
    <p:sldId id="5466" r:id="rId15"/>
    <p:sldId id="1017" r:id="rId16"/>
    <p:sldId id="1029" r:id="rId17"/>
    <p:sldId id="1028" r:id="rId18"/>
    <p:sldId id="103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خدمات مشترکین" id="{87DC0B66-1C54-42F1-AAD2-9DB3994133F9}">
          <p14:sldIdLst>
            <p14:sldId id="256"/>
            <p14:sldId id="1012"/>
            <p14:sldId id="5461"/>
            <p14:sldId id="5465"/>
            <p14:sldId id="5467"/>
            <p14:sldId id="5469"/>
            <p14:sldId id="5468"/>
            <p14:sldId id="5459"/>
            <p14:sldId id="5470"/>
            <p14:sldId id="1026"/>
            <p14:sldId id="5471"/>
            <p14:sldId id="1027"/>
            <p14:sldId id="5466"/>
            <p14:sldId id="1017"/>
            <p14:sldId id="1029"/>
            <p14:sldId id="1028"/>
            <p14:sldId id="10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rdad Saeidi" initials="MS" lastIdx="1" clrIdx="0">
    <p:extLst>
      <p:ext uri="{19B8F6BF-5375-455C-9EA6-DF929625EA0E}">
        <p15:presenceInfo xmlns:p15="http://schemas.microsoft.com/office/powerpoint/2012/main" userId="S-1-5-21-747055088-3635103970-1273933350-30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0EA"/>
    <a:srgbClr val="DA92DA"/>
    <a:srgbClr val="F3F3FF"/>
    <a:srgbClr val="00FFFF"/>
    <a:srgbClr val="2FD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162" autoAdjust="0"/>
  </p:normalViewPr>
  <p:slideViewPr>
    <p:cSldViewPr>
      <p:cViewPr varScale="1">
        <p:scale>
          <a:sx n="71" d="100"/>
          <a:sy n="71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893D-1F97-40FF-984F-96880142C9B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DD50-BD2E-4BDC-8287-E427E028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EAA0-F18B-40BA-BE27-1185A611A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CEBE6-A64A-4BA5-B4E2-712DAF988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9039-84ED-4290-8D6F-438A941F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9279-3020-4C9F-A885-1F5DB09E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E90A-852F-4DB5-8DF5-31D08A67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39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8F0A-34B7-44DB-96EF-BB93C4CE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F88BE-B7DD-453D-A8CD-018709BA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28618-5028-4ABD-A636-B2B46705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F3F4-42ED-490B-BA35-9B8586DB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1560-6650-464C-9CE0-BFD14AD7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9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6A3A2-A0F3-4759-AA7E-B570C28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ED03-3DD4-4F2E-B6F5-0358D3877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AF8A-63A8-4F9B-BA6C-132D5678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A28E7-30B5-49F6-A742-F691A274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5E9B-FA34-4CB4-8B38-3F53CE67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6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445900"/>
            <a:ext cx="4528800" cy="3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4574684"/>
            <a:ext cx="45288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12" name="Google Shape;12;p2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13225" y="6235700"/>
            <a:ext cx="742950" cy="101600"/>
            <a:chOff x="2647950" y="4676775"/>
            <a:chExt cx="742950" cy="76200"/>
          </a:xfrm>
        </p:grpSpPr>
        <p:sp>
          <p:nvSpPr>
            <p:cNvPr id="15" name="Google Shape;15;p2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9364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3920375" y="1742800"/>
            <a:ext cx="45081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145" name="Google Shape;145;p8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7685525" y="6404433"/>
            <a:ext cx="742950" cy="101600"/>
            <a:chOff x="2647950" y="4676775"/>
            <a:chExt cx="742950" cy="76200"/>
          </a:xfrm>
        </p:grpSpPr>
        <p:sp>
          <p:nvSpPr>
            <p:cNvPr id="148" name="Google Shape;148;p8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2" name="Google Shape;152;p8"/>
          <p:cNvGrpSpPr/>
          <p:nvPr/>
        </p:nvGrpSpPr>
        <p:grpSpPr>
          <a:xfrm flipH="1">
            <a:off x="471723" y="2138933"/>
            <a:ext cx="3095380" cy="4719468"/>
            <a:chOff x="123998" y="1604199"/>
            <a:chExt cx="3095380" cy="3539601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8" name="Google Shape;158;p8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3" name="Google Shape;163;p8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8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8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8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7" name="Google Shape;167;p8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2" name="Google Shape;172;p8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8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8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71812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135550" y="1585467"/>
            <a:ext cx="48729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>
            <a:off x="2135550" y="4204667"/>
            <a:ext cx="48729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 flipH="1">
            <a:off x="8430775" y="397333"/>
            <a:ext cx="241500" cy="322000"/>
            <a:chOff x="-1752450" y="4362450"/>
            <a:chExt cx="241500" cy="241500"/>
          </a:xfrm>
        </p:grpSpPr>
        <p:sp>
          <p:nvSpPr>
            <p:cNvPr id="180" name="Google Shape;180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4200525" y="6235700"/>
            <a:ext cx="742950" cy="101600"/>
            <a:chOff x="2647950" y="4676775"/>
            <a:chExt cx="742950" cy="76200"/>
          </a:xfrm>
        </p:grpSpPr>
        <p:sp>
          <p:nvSpPr>
            <p:cNvPr id="183" name="Google Shape;183;p9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188" name="Google Shape;188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138279" y="2035577"/>
            <a:ext cx="1586643" cy="6058787"/>
            <a:chOff x="74089" y="2876575"/>
            <a:chExt cx="1115390" cy="3194439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3" name="Google Shape;203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04" name="Google Shape;204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5" name="Google Shape;215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6" name="Google Shape;216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9" name="Google Shape;219;p9"/>
          <p:cNvGrpSpPr/>
          <p:nvPr/>
        </p:nvGrpSpPr>
        <p:grpSpPr>
          <a:xfrm flipH="1">
            <a:off x="7419079" y="2035577"/>
            <a:ext cx="1586643" cy="6058787"/>
            <a:chOff x="74089" y="2876575"/>
            <a:chExt cx="1115390" cy="3194439"/>
          </a:xfrm>
        </p:grpSpPr>
        <p:grpSp>
          <p:nvGrpSpPr>
            <p:cNvPr id="220" name="Google Shape;220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2" name="Google Shape;232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4" name="Google Shape;244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" name="Google Shape;245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" name="Google Shape;246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96361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>
            <a:spLocks noGrp="1"/>
          </p:cNvSpPr>
          <p:nvPr>
            <p:ph type="pic" idx="2"/>
          </p:nvPr>
        </p:nvSpPr>
        <p:spPr>
          <a:xfrm>
            <a:off x="-7000" y="-9333"/>
            <a:ext cx="9150900" cy="68672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720000" y="5352600"/>
            <a:ext cx="7704000" cy="7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23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9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3272250" y="714793"/>
            <a:ext cx="5151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 hasCustomPrompt="1"/>
          </p:nvPr>
        </p:nvSpPr>
        <p:spPr>
          <a:xfrm>
            <a:off x="4034100" y="1803931"/>
            <a:ext cx="7818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 hasCustomPrompt="1"/>
          </p:nvPr>
        </p:nvSpPr>
        <p:spPr>
          <a:xfrm>
            <a:off x="6887125" y="1799531"/>
            <a:ext cx="781800" cy="7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4034100" y="3286897"/>
            <a:ext cx="7818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5" hasCustomPrompt="1"/>
          </p:nvPr>
        </p:nvSpPr>
        <p:spPr>
          <a:xfrm>
            <a:off x="6887125" y="3282497"/>
            <a:ext cx="781800" cy="7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 hasCustomPrompt="1"/>
          </p:nvPr>
        </p:nvSpPr>
        <p:spPr>
          <a:xfrm>
            <a:off x="4034100" y="4769864"/>
            <a:ext cx="781800" cy="7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6887125" y="4765464"/>
            <a:ext cx="781800" cy="7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3272250" y="2567533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3272250" y="4050500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9"/>
          </p:nvPr>
        </p:nvSpPr>
        <p:spPr>
          <a:xfrm>
            <a:off x="3272250" y="5533467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3"/>
          </p:nvPr>
        </p:nvSpPr>
        <p:spPr>
          <a:xfrm>
            <a:off x="6125275" y="2567533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4"/>
          </p:nvPr>
        </p:nvSpPr>
        <p:spPr>
          <a:xfrm>
            <a:off x="6125275" y="4050500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5"/>
          </p:nvPr>
        </p:nvSpPr>
        <p:spPr>
          <a:xfrm>
            <a:off x="6125275" y="5533467"/>
            <a:ext cx="23055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 flipH="1">
            <a:off x="7687825" y="397333"/>
            <a:ext cx="742950" cy="101600"/>
            <a:chOff x="2647950" y="4676775"/>
            <a:chExt cx="742950" cy="76200"/>
          </a:xfrm>
        </p:grpSpPr>
        <p:sp>
          <p:nvSpPr>
            <p:cNvPr id="287" name="Google Shape;287;p1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292" name="Google Shape;292;p1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3800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448" name="Google Shape;448;p22"/>
          <p:cNvGrpSpPr/>
          <p:nvPr/>
        </p:nvGrpSpPr>
        <p:grpSpPr>
          <a:xfrm>
            <a:off x="713225" y="6235700"/>
            <a:ext cx="742950" cy="101600"/>
            <a:chOff x="2647950" y="4676775"/>
            <a:chExt cx="742950" cy="76200"/>
          </a:xfrm>
        </p:grpSpPr>
        <p:sp>
          <p:nvSpPr>
            <p:cNvPr id="449" name="Google Shape;449;p22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53" name="Google Shape;453;p22"/>
          <p:cNvSpPr/>
          <p:nvPr/>
        </p:nvSpPr>
        <p:spPr>
          <a:xfrm>
            <a:off x="-228600" y="6265987"/>
            <a:ext cx="952500" cy="884100"/>
          </a:xfrm>
          <a:custGeom>
            <a:avLst/>
            <a:gdLst/>
            <a:ahLst/>
            <a:cxnLst/>
            <a:rect l="l" t="t" r="r" b="b"/>
            <a:pathLst>
              <a:path w="38100" h="26523" extrusionOk="0">
                <a:moveTo>
                  <a:pt x="0" y="4425"/>
                </a:moveTo>
                <a:cubicBezTo>
                  <a:pt x="4462" y="2709"/>
                  <a:pt x="9028" y="-704"/>
                  <a:pt x="13716" y="234"/>
                </a:cubicBezTo>
                <a:cubicBezTo>
                  <a:pt x="25436" y="2578"/>
                  <a:pt x="34320" y="15184"/>
                  <a:pt x="38100" y="2652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Google Shape;454;p22"/>
          <p:cNvSpPr/>
          <p:nvPr/>
        </p:nvSpPr>
        <p:spPr>
          <a:xfrm>
            <a:off x="-161925" y="6583446"/>
            <a:ext cx="1095375" cy="655567"/>
          </a:xfrm>
          <a:custGeom>
            <a:avLst/>
            <a:gdLst/>
            <a:ahLst/>
            <a:cxnLst/>
            <a:rect l="l" t="t" r="r" b="b"/>
            <a:pathLst>
              <a:path w="43815" h="19667" extrusionOk="0">
                <a:moveTo>
                  <a:pt x="0" y="13571"/>
                </a:moveTo>
                <a:cubicBezTo>
                  <a:pt x="7584" y="6800"/>
                  <a:pt x="17383" y="-1310"/>
                  <a:pt x="27432" y="236"/>
                </a:cubicBezTo>
                <a:cubicBezTo>
                  <a:pt x="35805" y="1524"/>
                  <a:pt x="41136" y="11630"/>
                  <a:pt x="43815" y="1966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Google Shape;455;p22"/>
          <p:cNvSpPr/>
          <p:nvPr/>
        </p:nvSpPr>
        <p:spPr>
          <a:xfrm>
            <a:off x="7934326" y="-279400"/>
            <a:ext cx="1343025" cy="2311400"/>
          </a:xfrm>
          <a:custGeom>
            <a:avLst/>
            <a:gdLst/>
            <a:ahLst/>
            <a:cxnLst/>
            <a:rect l="l" t="t" r="r" b="b"/>
            <a:pathLst>
              <a:path w="53721" h="69342" extrusionOk="0">
                <a:moveTo>
                  <a:pt x="0" y="0"/>
                </a:moveTo>
                <a:cubicBezTo>
                  <a:pt x="351" y="7727"/>
                  <a:pt x="4421" y="16922"/>
                  <a:pt x="11430" y="20193"/>
                </a:cubicBezTo>
                <a:cubicBezTo>
                  <a:pt x="20452" y="24403"/>
                  <a:pt x="30411" y="27902"/>
                  <a:pt x="37338" y="35052"/>
                </a:cubicBezTo>
                <a:cubicBezTo>
                  <a:pt x="46152" y="44150"/>
                  <a:pt x="45808" y="59450"/>
                  <a:pt x="53721" y="6934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Google Shape;456;p22"/>
          <p:cNvSpPr/>
          <p:nvPr/>
        </p:nvSpPr>
        <p:spPr>
          <a:xfrm>
            <a:off x="7515225" y="-152400"/>
            <a:ext cx="1752600" cy="616133"/>
          </a:xfrm>
          <a:custGeom>
            <a:avLst/>
            <a:gdLst/>
            <a:ahLst/>
            <a:cxnLst/>
            <a:rect l="l" t="t" r="r" b="b"/>
            <a:pathLst>
              <a:path w="70104" h="18484" extrusionOk="0">
                <a:moveTo>
                  <a:pt x="0" y="0"/>
                </a:moveTo>
                <a:cubicBezTo>
                  <a:pt x="5330" y="10217"/>
                  <a:pt x="17908" y="19763"/>
                  <a:pt x="29337" y="18288"/>
                </a:cubicBezTo>
                <a:cubicBezTo>
                  <a:pt x="42862" y="16543"/>
                  <a:pt x="58757" y="7295"/>
                  <a:pt x="70104" y="1485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Google Shape;457;p22"/>
          <p:cNvSpPr/>
          <p:nvPr/>
        </p:nvSpPr>
        <p:spPr>
          <a:xfrm>
            <a:off x="6829425" y="6409629"/>
            <a:ext cx="1524000" cy="676967"/>
          </a:xfrm>
          <a:custGeom>
            <a:avLst/>
            <a:gdLst/>
            <a:ahLst/>
            <a:cxnLst/>
            <a:rect l="l" t="t" r="r" b="b"/>
            <a:pathLst>
              <a:path w="60960" h="20309" extrusionOk="0">
                <a:moveTo>
                  <a:pt x="0" y="20309"/>
                </a:moveTo>
                <a:cubicBezTo>
                  <a:pt x="3653" y="10719"/>
                  <a:pt x="13020" y="-813"/>
                  <a:pt x="23241" y="116"/>
                </a:cubicBezTo>
                <a:cubicBezTo>
                  <a:pt x="29401" y="676"/>
                  <a:pt x="34629" y="5445"/>
                  <a:pt x="40767" y="6212"/>
                </a:cubicBezTo>
                <a:cubicBezTo>
                  <a:pt x="45118" y="6756"/>
                  <a:pt x="50336" y="5711"/>
                  <a:pt x="53721" y="8498"/>
                </a:cubicBezTo>
                <a:cubicBezTo>
                  <a:pt x="57285" y="11433"/>
                  <a:pt x="56579" y="18849"/>
                  <a:pt x="60960" y="2030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8" name="Google Shape;458;p22"/>
          <p:cNvSpPr/>
          <p:nvPr/>
        </p:nvSpPr>
        <p:spPr>
          <a:xfrm>
            <a:off x="-228600" y="2768601"/>
            <a:ext cx="544625" cy="2171700"/>
          </a:xfrm>
          <a:custGeom>
            <a:avLst/>
            <a:gdLst/>
            <a:ahLst/>
            <a:cxnLst/>
            <a:rect l="l" t="t" r="r" b="b"/>
            <a:pathLst>
              <a:path w="21785" h="65151" extrusionOk="0">
                <a:moveTo>
                  <a:pt x="0" y="0"/>
                </a:moveTo>
                <a:cubicBezTo>
                  <a:pt x="8831" y="6868"/>
                  <a:pt x="19274" y="14912"/>
                  <a:pt x="21336" y="25908"/>
                </a:cubicBezTo>
                <a:cubicBezTo>
                  <a:pt x="23939" y="39793"/>
                  <a:pt x="13643" y="53726"/>
                  <a:pt x="5334" y="65151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9" name="Google Shape;459;p22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460" name="Google Shape;460;p22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2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8481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 txBox="1">
            <a:spLocks noGrp="1"/>
          </p:cNvSpPr>
          <p:nvPr>
            <p:ph type="title"/>
          </p:nvPr>
        </p:nvSpPr>
        <p:spPr>
          <a:xfrm>
            <a:off x="2055150" y="720000"/>
            <a:ext cx="5034000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2055000" y="2042700"/>
            <a:ext cx="5034000" cy="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4"/>
          <p:cNvSpPr txBox="1"/>
          <p:nvPr/>
        </p:nvSpPr>
        <p:spPr>
          <a:xfrm>
            <a:off x="1821000" y="4815933"/>
            <a:ext cx="5502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sz="1200" b="1" u="sng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7673476" y="1066801"/>
            <a:ext cx="2722975" cy="6628587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 flipH="1">
            <a:off x="-1252450" y="1066801"/>
            <a:ext cx="2722975" cy="6628587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484" name="Google Shape;484;p2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86" name="Google Shape;486;p24"/>
          <p:cNvGrpSpPr/>
          <p:nvPr/>
        </p:nvGrpSpPr>
        <p:grpSpPr>
          <a:xfrm flipH="1">
            <a:off x="7687825" y="397333"/>
            <a:ext cx="742950" cy="101600"/>
            <a:chOff x="2647950" y="4676775"/>
            <a:chExt cx="742950" cy="76200"/>
          </a:xfrm>
        </p:grpSpPr>
        <p:sp>
          <p:nvSpPr>
            <p:cNvPr id="487" name="Google Shape;487;p2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755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1396-0E73-4A3F-A7D6-EEA96DFF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8810-1FF7-40CE-A67A-25104A17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6F55-2621-4C84-95D0-099114F8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119B2-91F2-411D-9609-83C9ED6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E711-7822-4612-A039-FEBB1F6A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54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5"/>
          <p:cNvGrpSpPr/>
          <p:nvPr/>
        </p:nvGrpSpPr>
        <p:grpSpPr>
          <a:xfrm flipH="1">
            <a:off x="8430775" y="397333"/>
            <a:ext cx="241500" cy="322000"/>
            <a:chOff x="-1752450" y="4362450"/>
            <a:chExt cx="241500" cy="241500"/>
          </a:xfrm>
        </p:grpSpPr>
        <p:sp>
          <p:nvSpPr>
            <p:cNvPr id="493" name="Google Shape;493;p2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2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95" name="Google Shape;495;p25"/>
          <p:cNvGrpSpPr/>
          <p:nvPr/>
        </p:nvGrpSpPr>
        <p:grpSpPr>
          <a:xfrm>
            <a:off x="713225" y="6404433"/>
            <a:ext cx="742950" cy="101600"/>
            <a:chOff x="2647950" y="4676775"/>
            <a:chExt cx="742950" cy="76200"/>
          </a:xfrm>
        </p:grpSpPr>
        <p:sp>
          <p:nvSpPr>
            <p:cNvPr id="496" name="Google Shape;496;p2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0" name="Google Shape;500;p25"/>
          <p:cNvGrpSpPr/>
          <p:nvPr/>
        </p:nvGrpSpPr>
        <p:grpSpPr>
          <a:xfrm flipH="1">
            <a:off x="5576898" y="2138933"/>
            <a:ext cx="3095380" cy="4719468"/>
            <a:chOff x="123998" y="1604199"/>
            <a:chExt cx="3095380" cy="3539601"/>
          </a:xfrm>
        </p:grpSpPr>
        <p:grpSp>
          <p:nvGrpSpPr>
            <p:cNvPr id="501" name="Google Shape;501;p25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502" name="Google Shape;502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6" name="Google Shape;506;p25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507" name="Google Shape;507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11" name="Google Shape;511;p25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" name="Google Shape;512;p25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" name="Google Shape;513;p25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" name="Google Shape;514;p25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5" name="Google Shape;515;p25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516" name="Google Shape;516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0" name="Google Shape;520;p25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1" name="Google Shape;521;p25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2" name="Google Shape;522;p25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3" name="Google Shape;523;p25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2595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 flipH="1">
            <a:off x="8430775" y="397333"/>
            <a:ext cx="241500" cy="322000"/>
            <a:chOff x="-1752450" y="4362450"/>
            <a:chExt cx="241500" cy="241500"/>
          </a:xfrm>
        </p:grpSpPr>
        <p:sp>
          <p:nvSpPr>
            <p:cNvPr id="526" name="Google Shape;526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28" name="Google Shape;528;p26"/>
          <p:cNvGrpSpPr/>
          <p:nvPr/>
        </p:nvGrpSpPr>
        <p:grpSpPr>
          <a:xfrm>
            <a:off x="4200525" y="6235700"/>
            <a:ext cx="742950" cy="101600"/>
            <a:chOff x="2647950" y="4676775"/>
            <a:chExt cx="742950" cy="76200"/>
          </a:xfrm>
        </p:grpSpPr>
        <p:sp>
          <p:nvSpPr>
            <p:cNvPr id="529" name="Google Shape;529;p2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3" name="Google Shape;533;p26"/>
          <p:cNvSpPr/>
          <p:nvPr/>
        </p:nvSpPr>
        <p:spPr>
          <a:xfrm>
            <a:off x="-591375" y="3164434"/>
            <a:ext cx="810550" cy="2054300"/>
          </a:xfrm>
          <a:custGeom>
            <a:avLst/>
            <a:gdLst/>
            <a:ahLst/>
            <a:cxnLst/>
            <a:rect l="l" t="t" r="r" b="b"/>
            <a:pathLst>
              <a:path w="32422" h="61629" extrusionOk="0">
                <a:moveTo>
                  <a:pt x="0" y="0"/>
                </a:moveTo>
                <a:cubicBezTo>
                  <a:pt x="9403" y="1908"/>
                  <a:pt x="23734" y="1481"/>
                  <a:pt x="26768" y="10583"/>
                </a:cubicBezTo>
                <a:cubicBezTo>
                  <a:pt x="28742" y="16505"/>
                  <a:pt x="26752" y="16863"/>
                  <a:pt x="27701" y="23033"/>
                </a:cubicBezTo>
                <a:cubicBezTo>
                  <a:pt x="28809" y="30233"/>
                  <a:pt x="34237" y="37664"/>
                  <a:pt x="31748" y="44510"/>
                </a:cubicBezTo>
                <a:cubicBezTo>
                  <a:pt x="28990" y="52094"/>
                  <a:pt x="21194" y="56936"/>
                  <a:pt x="14629" y="6162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Google Shape;534;p26"/>
          <p:cNvSpPr/>
          <p:nvPr/>
        </p:nvSpPr>
        <p:spPr>
          <a:xfrm>
            <a:off x="-319025" y="2656034"/>
            <a:ext cx="659750" cy="3361567"/>
          </a:xfrm>
          <a:custGeom>
            <a:avLst/>
            <a:gdLst/>
            <a:ahLst/>
            <a:cxnLst/>
            <a:rect l="l" t="t" r="r" b="b"/>
            <a:pathLst>
              <a:path w="26390" h="100847" extrusionOk="0">
                <a:moveTo>
                  <a:pt x="0" y="0"/>
                </a:moveTo>
                <a:cubicBezTo>
                  <a:pt x="5152" y="1057"/>
                  <a:pt x="11115" y="798"/>
                  <a:pt x="15251" y="4047"/>
                </a:cubicBezTo>
                <a:cubicBezTo>
                  <a:pt x="21202" y="8723"/>
                  <a:pt x="24901" y="16502"/>
                  <a:pt x="26145" y="23967"/>
                </a:cubicBezTo>
                <a:cubicBezTo>
                  <a:pt x="28103" y="35718"/>
                  <a:pt x="14006" y="45669"/>
                  <a:pt x="14006" y="57583"/>
                </a:cubicBezTo>
                <a:cubicBezTo>
                  <a:pt x="14006" y="63817"/>
                  <a:pt x="18804" y="69191"/>
                  <a:pt x="19920" y="75324"/>
                </a:cubicBezTo>
                <a:cubicBezTo>
                  <a:pt x="21675" y="84972"/>
                  <a:pt x="15097" y="100847"/>
                  <a:pt x="5291" y="1008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Google Shape;535;p26"/>
          <p:cNvSpPr/>
          <p:nvPr/>
        </p:nvSpPr>
        <p:spPr>
          <a:xfrm>
            <a:off x="6318500" y="-93366"/>
            <a:ext cx="1714300" cy="843500"/>
          </a:xfrm>
          <a:custGeom>
            <a:avLst/>
            <a:gdLst/>
            <a:ahLst/>
            <a:cxnLst/>
            <a:rect l="l" t="t" r="r" b="b"/>
            <a:pathLst>
              <a:path w="68572" h="25305" extrusionOk="0">
                <a:moveTo>
                  <a:pt x="0" y="0"/>
                </a:moveTo>
                <a:cubicBezTo>
                  <a:pt x="4623" y="11943"/>
                  <a:pt x="16756" y="27678"/>
                  <a:pt x="29258" y="24900"/>
                </a:cubicBezTo>
                <a:cubicBezTo>
                  <a:pt x="37321" y="23108"/>
                  <a:pt x="42443" y="14584"/>
                  <a:pt x="50112" y="11516"/>
                </a:cubicBezTo>
                <a:cubicBezTo>
                  <a:pt x="54976" y="9571"/>
                  <a:pt x="61053" y="11802"/>
                  <a:pt x="65675" y="9337"/>
                </a:cubicBezTo>
                <a:cubicBezTo>
                  <a:pt x="67904" y="8148"/>
                  <a:pt x="69293" y="4439"/>
                  <a:pt x="68165" y="217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Google Shape;536;p26"/>
          <p:cNvSpPr/>
          <p:nvPr/>
        </p:nvSpPr>
        <p:spPr>
          <a:xfrm>
            <a:off x="7501251" y="5498867"/>
            <a:ext cx="1813075" cy="1369500"/>
          </a:xfrm>
          <a:custGeom>
            <a:avLst/>
            <a:gdLst/>
            <a:ahLst/>
            <a:cxnLst/>
            <a:rect l="l" t="t" r="r" b="b"/>
            <a:pathLst>
              <a:path w="72523" h="41085" extrusionOk="0">
                <a:moveTo>
                  <a:pt x="0" y="41085"/>
                </a:moveTo>
                <a:cubicBezTo>
                  <a:pt x="8093" y="34705"/>
                  <a:pt x="7708" y="34184"/>
                  <a:pt x="16186" y="28324"/>
                </a:cubicBezTo>
                <a:cubicBezTo>
                  <a:pt x="24312" y="22708"/>
                  <a:pt x="36435" y="25298"/>
                  <a:pt x="44510" y="19609"/>
                </a:cubicBezTo>
                <a:cubicBezTo>
                  <a:pt x="49506" y="16089"/>
                  <a:pt x="51577" y="9434"/>
                  <a:pt x="56338" y="5602"/>
                </a:cubicBezTo>
                <a:cubicBezTo>
                  <a:pt x="60785" y="2022"/>
                  <a:pt x="66814" y="0"/>
                  <a:pt x="7252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7" name="Google Shape;537;p26"/>
          <p:cNvSpPr/>
          <p:nvPr/>
        </p:nvSpPr>
        <p:spPr>
          <a:xfrm>
            <a:off x="8906932" y="4056700"/>
            <a:ext cx="555250" cy="2033533"/>
          </a:xfrm>
          <a:custGeom>
            <a:avLst/>
            <a:gdLst/>
            <a:ahLst/>
            <a:cxnLst/>
            <a:rect l="l" t="t" r="r" b="b"/>
            <a:pathLst>
              <a:path w="22210" h="61006" extrusionOk="0">
                <a:moveTo>
                  <a:pt x="20031" y="0"/>
                </a:moveTo>
                <a:cubicBezTo>
                  <a:pt x="8589" y="5724"/>
                  <a:pt x="-2089" y="20448"/>
                  <a:pt x="422" y="32993"/>
                </a:cubicBezTo>
                <a:cubicBezTo>
                  <a:pt x="2744" y="44592"/>
                  <a:pt x="13839" y="52648"/>
                  <a:pt x="22210" y="6100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Google Shape;538;p26"/>
          <p:cNvSpPr/>
          <p:nvPr/>
        </p:nvSpPr>
        <p:spPr>
          <a:xfrm>
            <a:off x="5797126" y="-41500"/>
            <a:ext cx="1377325" cy="859000"/>
          </a:xfrm>
          <a:custGeom>
            <a:avLst/>
            <a:gdLst/>
            <a:ahLst/>
            <a:cxnLst/>
            <a:rect l="l" t="t" r="r" b="b"/>
            <a:pathLst>
              <a:path w="55093" h="25770" extrusionOk="0">
                <a:moveTo>
                  <a:pt x="55093" y="311"/>
                </a:moveTo>
                <a:cubicBezTo>
                  <a:pt x="55093" y="6478"/>
                  <a:pt x="54218" y="13076"/>
                  <a:pt x="51046" y="18364"/>
                </a:cubicBezTo>
                <a:cubicBezTo>
                  <a:pt x="47963" y="23504"/>
                  <a:pt x="40462" y="26509"/>
                  <a:pt x="34550" y="25523"/>
                </a:cubicBezTo>
                <a:cubicBezTo>
                  <a:pt x="20427" y="23167"/>
                  <a:pt x="13585" y="4523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9" name="Google Shape;539;p26"/>
          <p:cNvGrpSpPr/>
          <p:nvPr/>
        </p:nvGrpSpPr>
        <p:grpSpPr>
          <a:xfrm>
            <a:off x="471725" y="397333"/>
            <a:ext cx="241500" cy="322000"/>
            <a:chOff x="-1752450" y="4362450"/>
            <a:chExt cx="241500" cy="241500"/>
          </a:xfrm>
        </p:grpSpPr>
        <p:sp>
          <p:nvSpPr>
            <p:cNvPr id="540" name="Google Shape;540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316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F0AC-893C-49A9-A750-6E1651FD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7E1A0-14BA-4E6C-B97B-266301EA6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30ADA-31FB-4B4C-A1A9-E2106530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CF20-CF51-4D95-B22F-99AC9AB3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927C-5003-4078-9D5B-E6982E70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2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B0D4-1B11-4994-A808-5D7B221B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55B6-E6F2-4ED6-8FA6-2C825D76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C51BD-6949-4920-AAF1-C2FB662D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D3B47-530C-4E48-9CE7-BDDFA248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B4334-C839-4AF7-9031-58161EB4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9604C-C496-4FA6-BEC6-77599C98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6EAD-2021-4EB4-BD95-3A8C4927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899BD-7FA6-4482-B635-DF14C3B0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8F0B2-1167-408B-AD06-3110B843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B8D0A-AEAA-4CF5-91CE-507C92412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AF23D-3947-4BE4-B3A8-0E6659B3A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7E609-AF62-4F96-A359-BE6AEE4F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ACF6F-A5F1-4575-B281-17488ABF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7539D-86DC-46D7-97DE-29E8BFBA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79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2E74-A014-4FCC-B3DD-759C9762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7D1DD-D10E-47CC-809D-85A0302C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E2710-2BA5-4E92-A26A-2BC379D6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4611B-2834-418F-8863-552457AC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3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FC1D9-B33A-4889-B5B4-64614281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25A3A-1044-4476-A785-23306A6D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2F66-4667-4050-9A19-A43A5BE6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93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347A-695D-4BB5-AE4C-7C1DF712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3B93-02D7-498B-A520-7DFF4D3F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35A1A-13D3-4AE6-961C-A64161B0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436A5-2F53-4AAB-8232-D96F5726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0027D-4BE8-433E-BEE4-5F30C99C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D95A5-287D-4EC1-8EBB-91A759AA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3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A1FC-8BFA-49A7-890A-C261A695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206D4-4BBA-4C90-9D86-82D0A0743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BA415-0724-4A64-85BE-8200313A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7F222-1231-4B75-AD84-248F2490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B988D-AB09-4D85-A0B9-606E4CDD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EACF-4649-4D05-8ECD-D2AD3544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6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2A8C1-5907-4B61-A918-38D72A56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4A7C-A48E-4CAD-9077-EC1F5C90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46EE-C1D5-4D15-BBBD-EFAA2CEFD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2025-08-16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53B3-007B-4756-8562-F048F8C7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4C90-22FE-4811-995E-BD74646E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2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dman"/>
              <a:buNone/>
              <a:defRPr sz="3200">
                <a:solidFill>
                  <a:schemeClr val="dk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ulish"/>
              <a:buChar char="◇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454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.tmp"/><Relationship Id="rId10" Type="http://schemas.openxmlformats.org/officeDocument/2006/relationships/slide" Target="slide12.xml"/><Relationship Id="rId4" Type="http://schemas.openxmlformats.org/officeDocument/2006/relationships/slide" Target="slide1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 txBox="1">
            <a:spLocks noGrp="1"/>
          </p:cNvSpPr>
          <p:nvPr>
            <p:ph type="ctrTitle"/>
          </p:nvPr>
        </p:nvSpPr>
        <p:spPr>
          <a:xfrm>
            <a:off x="-180528" y="1412776"/>
            <a:ext cx="6550887" cy="28436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4400" dirty="0">
                <a:latin typeface="Lalezar" panose="00000500000000000000" pitchFamily="2" charset="-78"/>
                <a:cs typeface="Lalezar" panose="00000500000000000000" pitchFamily="2" charset="-78"/>
              </a:rPr>
              <a:t>نحوه محاسبات </a:t>
            </a:r>
            <a:r>
              <a:rPr lang="fa-IR" sz="4400" dirty="0" err="1">
                <a:latin typeface="Lalezar" panose="00000500000000000000" pitchFamily="2" charset="-78"/>
                <a:cs typeface="Lalezar" panose="00000500000000000000" pitchFamily="2" charset="-78"/>
              </a:rPr>
              <a:t>صورتحساب</a:t>
            </a:r>
            <a:r>
              <a:rPr lang="fa-IR" sz="4400" dirty="0"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r>
              <a:rPr lang="fa-IR" sz="4400" dirty="0" err="1">
                <a:latin typeface="Lalezar" panose="00000500000000000000" pitchFamily="2" charset="-78"/>
                <a:cs typeface="Lalezar" panose="00000500000000000000" pitchFamily="2" charset="-78"/>
              </a:rPr>
              <a:t>مشترکین</a:t>
            </a:r>
            <a:r>
              <a:rPr lang="fa-IR" sz="4400" dirty="0">
                <a:latin typeface="Lalezar" panose="00000500000000000000" pitchFamily="2" charset="-78"/>
                <a:cs typeface="Lalezar" panose="00000500000000000000" pitchFamily="2" charset="-78"/>
              </a:rPr>
              <a:t> صنعتی</a:t>
            </a:r>
            <a:endParaRPr sz="4400" dirty="0"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600" dirty="0">
                <a:solidFill>
                  <a:schemeClr val="lt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با قدرت یک </a:t>
            </a:r>
            <a:r>
              <a:rPr lang="fa-IR" sz="3600" dirty="0" err="1">
                <a:solidFill>
                  <a:schemeClr val="lt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مگاوات</a:t>
            </a:r>
            <a:r>
              <a:rPr lang="fa-IR" sz="3600" dirty="0">
                <a:solidFill>
                  <a:schemeClr val="lt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 </a:t>
            </a:r>
            <a:r>
              <a:rPr lang="fa-IR" sz="3600">
                <a:solidFill>
                  <a:schemeClr val="lt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وبالاتر</a:t>
            </a:r>
            <a:endParaRPr sz="3600" dirty="0">
              <a:solidFill>
                <a:schemeClr val="lt1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1"/>
          </p:nvPr>
        </p:nvSpPr>
        <p:spPr>
          <a:xfrm>
            <a:off x="-1164009" y="5694422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شرکت توزیع برق استان اصفهان</a:t>
            </a:r>
            <a:endParaRPr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554" name="Google Shape;554;p30"/>
          <p:cNvSpPr/>
          <p:nvPr/>
        </p:nvSpPr>
        <p:spPr>
          <a:xfrm flipH="1">
            <a:off x="5508104" y="332656"/>
            <a:ext cx="3741775" cy="6831503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CCCCCC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CE64C-5188-416C-B9BD-6E74D9DE2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0"/>
          <a:stretch/>
        </p:blipFill>
        <p:spPr>
          <a:xfrm>
            <a:off x="1" y="27384"/>
            <a:ext cx="9144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66604-8403-4038-B20F-0C33C4EEA91D}"/>
              </a:ext>
            </a:extLst>
          </p:cNvPr>
          <p:cNvSpPr/>
          <p:nvPr/>
        </p:nvSpPr>
        <p:spPr>
          <a:xfrm>
            <a:off x="2398062" y="4002161"/>
            <a:ext cx="1515347" cy="1925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238A6C-451B-42F9-BE3F-F58FA302CF5A}"/>
              </a:ext>
            </a:extLst>
          </p:cNvPr>
          <p:cNvSpPr txBox="1"/>
          <p:nvPr/>
        </p:nvSpPr>
        <p:spPr>
          <a:xfrm>
            <a:off x="1870750" y="2672982"/>
            <a:ext cx="435600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fa-IR" sz="1000" b="1" dirty="0">
                <a:solidFill>
                  <a:sysClr val="windowText" lastClr="000000"/>
                </a:solidFill>
                <a:cs typeface="B Traffic" panose="00000400000000000000" pitchFamily="2" charset="-78"/>
              </a:rPr>
              <a:t>10%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9EA386-9F65-4A0A-960E-E6A4A271B78B}"/>
              </a:ext>
            </a:extLst>
          </p:cNvPr>
          <p:cNvSpPr/>
          <p:nvPr/>
        </p:nvSpPr>
        <p:spPr>
          <a:xfrm>
            <a:off x="111554" y="2447230"/>
            <a:ext cx="1720590" cy="6645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8B64F107-639C-48F8-91F9-E38022AE6FC6}"/>
              </a:ext>
            </a:extLst>
          </p:cNvPr>
          <p:cNvSpPr/>
          <p:nvPr/>
        </p:nvSpPr>
        <p:spPr>
          <a:xfrm rot="5400000">
            <a:off x="847332" y="2949751"/>
            <a:ext cx="288000" cy="324000"/>
          </a:xfrm>
          <a:prstGeom prst="notchedRightArrow">
            <a:avLst>
              <a:gd name="adj1" fmla="val 51744"/>
              <a:gd name="adj2" fmla="val 5436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3E57D66D-95D6-4EA1-804A-90DA9841AED0}"/>
              </a:ext>
            </a:extLst>
          </p:cNvPr>
          <p:cNvSpPr/>
          <p:nvPr/>
        </p:nvSpPr>
        <p:spPr>
          <a:xfrm>
            <a:off x="4207888" y="3574910"/>
            <a:ext cx="4889428" cy="1139243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5000 &lt; قدرت قراردادی 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 </a:t>
            </a: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مبنای محاسبه قدرت قراردادی </a:t>
            </a:r>
          </a:p>
          <a:p>
            <a:pPr algn="ctr"/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(</a:t>
            </a:r>
            <a:r>
              <a:rPr lang="fa-IR" sz="1400" dirty="0" err="1">
                <a:solidFill>
                  <a:srgbClr val="00B05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ماکزیمم</a:t>
            </a: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 قراردادی و مصرفی)</a:t>
            </a:r>
            <a:endParaRPr lang="en-US" sz="1400" dirty="0">
              <a:solidFill>
                <a:srgbClr val="00B050"/>
              </a:solidFill>
              <a:cs typeface="B Titr" panose="00000700000000000000" pitchFamily="2" charset="-78"/>
              <a:sym typeface="Wingdings" panose="05000000000000000000" pitchFamily="2" charset="2"/>
            </a:endParaRPr>
          </a:p>
          <a:p>
            <a:pPr algn="ctr"/>
            <a:endParaRPr lang="fa-IR" sz="1400" dirty="0">
              <a:solidFill>
                <a:srgbClr val="00B050"/>
              </a:solidFill>
              <a:cs typeface="B Titr" panose="00000700000000000000" pitchFamily="2" charset="-78"/>
              <a:sym typeface="Wingdings" panose="05000000000000000000" pitchFamily="2" charset="2"/>
            </a:endParaRP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5000 &gt; قدرت قراردادی 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 </a:t>
            </a:r>
            <a:r>
              <a:rPr lang="fa-IR" sz="1400" dirty="0">
                <a:solidFill>
                  <a:srgbClr val="0070C0"/>
                </a:solidFill>
                <a:cs typeface="B Titr" panose="00000700000000000000" pitchFamily="2" charset="-78"/>
                <a:sym typeface="Wingdings" panose="05000000000000000000" pitchFamily="2" charset="2"/>
              </a:rPr>
              <a:t>مبنای محاسبه قدرت مصرفی</a:t>
            </a:r>
            <a:endParaRPr lang="fa-IR" sz="1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1519B626-BF9A-4669-8F45-DF9B3D4AD7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7148912"/>
                  </p:ext>
                </p:extLst>
              </p:nvPr>
            </p:nvGraphicFramePr>
            <p:xfrm>
              <a:off x="2862265" y="4457674"/>
              <a:ext cx="1063506" cy="330852"/>
            </p:xfrm>
            <a:graphic>
              <a:graphicData uri="http://schemas.microsoft.com/office/powerpoint/2016/slidezoom">
                <pslz:sldZm>
                  <pslz:sldZmObj sldId="1031" cId="1168220558">
                    <pslz:zmPr id="{E5809D61-4E3D-4914-8800-A479FDB08997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3506" cy="3308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519B626-BF9A-4669-8F45-DF9B3D4AD7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265" y="4457674"/>
                <a:ext cx="1063506" cy="3308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3" name="Shape 11">
            <a:extLst>
              <a:ext uri="{FF2B5EF4-FFF2-40B4-BE49-F238E27FC236}">
                <a16:creationId xmlns:a16="http://schemas.microsoft.com/office/drawing/2014/main" id="{5600D8E2-2BBC-4A2B-B719-B485C02AF337}"/>
              </a:ext>
            </a:extLst>
          </p:cNvPr>
          <p:cNvSpPr/>
          <p:nvPr/>
        </p:nvSpPr>
        <p:spPr>
          <a:xfrm>
            <a:off x="8199992" y="2672983"/>
            <a:ext cx="897324" cy="746133"/>
          </a:xfrm>
          <a:prstGeom prst="roundRect">
            <a:avLst>
              <a:gd name="adj" fmla="val 25366"/>
            </a:avLst>
          </a:prstGeom>
          <a:noFill/>
          <a:ln w="22860">
            <a:solidFill>
              <a:srgbClr val="FF0000"/>
            </a:solidFill>
            <a:prstDash val="solid"/>
          </a:ln>
        </p:spPr>
        <p:txBody>
          <a:bodyPr/>
          <a:lstStyle/>
          <a:p>
            <a:pPr algn="ctr"/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AB231550-CF78-460F-89FB-082804DB9FDD}"/>
              </a:ext>
            </a:extLst>
          </p:cNvPr>
          <p:cNvSpPr/>
          <p:nvPr/>
        </p:nvSpPr>
        <p:spPr>
          <a:xfrm rot="10800000">
            <a:off x="3925772" y="3933056"/>
            <a:ext cx="721896" cy="266964"/>
          </a:xfrm>
          <a:prstGeom prst="notchedRightArrow">
            <a:avLst>
              <a:gd name="adj1" fmla="val 51744"/>
              <a:gd name="adj2" fmla="val 5436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D170ED08-F168-429D-BA7B-0B6B604354CE}"/>
              </a:ext>
            </a:extLst>
          </p:cNvPr>
          <p:cNvSpPr/>
          <p:nvPr/>
        </p:nvSpPr>
        <p:spPr>
          <a:xfrm rot="10800000">
            <a:off x="7725785" y="3111750"/>
            <a:ext cx="426882" cy="463159"/>
          </a:xfrm>
          <a:prstGeom prst="bentUpArrow">
            <a:avLst>
              <a:gd name="adj1" fmla="val 2171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Shape 11">
            <a:extLst>
              <a:ext uri="{FF2B5EF4-FFF2-40B4-BE49-F238E27FC236}">
                <a16:creationId xmlns:a16="http://schemas.microsoft.com/office/drawing/2014/main" id="{2D698E28-2556-446F-BE90-EB664281B11F}"/>
              </a:ext>
            </a:extLst>
          </p:cNvPr>
          <p:cNvSpPr/>
          <p:nvPr/>
        </p:nvSpPr>
        <p:spPr>
          <a:xfrm>
            <a:off x="1693441" y="1632136"/>
            <a:ext cx="6368590" cy="578495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r>
              <a:rPr lang="fa-IR" sz="1600" dirty="0">
                <a:cs typeface="B Titr" panose="00000700000000000000" pitchFamily="2" charset="-78"/>
              </a:rPr>
              <a:t>ضریب تعدیل*(تعداد روز دوره*30/(نرخ ترانزیت*قدرت مشمول))=ترانزیت</a:t>
            </a:r>
            <a:endParaRPr lang="en-US" sz="1600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11">
                <a:extLst>
                  <a:ext uri="{FF2B5EF4-FFF2-40B4-BE49-F238E27FC236}">
                    <a16:creationId xmlns:a16="http://schemas.microsoft.com/office/drawing/2014/main" id="{2649E15B-FE90-4499-BA51-834EAFCA3D70}"/>
                  </a:ext>
                </a:extLst>
              </p:cNvPr>
              <p:cNvSpPr/>
              <p:nvPr/>
            </p:nvSpPr>
            <p:spPr>
              <a:xfrm>
                <a:off x="2195736" y="98411"/>
                <a:ext cx="5364000" cy="813249"/>
              </a:xfrm>
              <a:prstGeom prst="roundRect">
                <a:avLst>
                  <a:gd name="adj" fmla="val 25366"/>
                </a:avLst>
              </a:prstGeom>
              <a:solidFill>
                <a:srgbClr val="F3F3FF"/>
              </a:solidFill>
              <a:ln w="22860">
                <a:solidFill>
                  <a:srgbClr val="7030A0"/>
                </a:solidFill>
                <a:prstDash val="solid"/>
              </a:ln>
            </p:spPr>
            <p:txBody>
              <a:bodyPr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140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ت</m:t>
                      </m:r>
                      <m:r>
                        <a:rPr lang="fa-IR" sz="1400" b="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عدیل</m:t>
                      </m:r>
                      <m:r>
                        <a:rPr lang="fa-IR" sz="1400" b="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 </m:t>
                      </m:r>
                      <m:r>
                        <a:rPr lang="fa-IR" sz="1400" b="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ضریب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B Titr" panose="00000700000000000000" pitchFamily="2" charset="-78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1400" dirty="0">
                              <a:cs typeface="B Titr" panose="00000700000000000000" pitchFamily="2" charset="-78"/>
                            </a:rPr>
                            <m:t>تعداد ساعت خاموشی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cs typeface="B Titr" panose="00000700000000000000" pitchFamily="2" charset="-78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cs typeface="B Titr" panose="00000700000000000000" pitchFamily="2" charset="-78"/>
                            </a:rPr>
                            <m:t>حداقل قدرت مصرفی و قراردادی</m:t>
                          </m:r>
                        </m:num>
                        <m:den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قراردادی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مصرفی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و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قدرت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حداکثر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∗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دوره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روز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 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تعداد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∗</m:t>
                          </m:r>
                          <m:r>
                            <a:rPr lang="fa-IR" sz="1400" b="0" i="1" smtClean="0"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fa-IR" sz="1400" dirty="0"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24" name="Shape 11">
                <a:extLst>
                  <a:ext uri="{FF2B5EF4-FFF2-40B4-BE49-F238E27FC236}">
                    <a16:creationId xmlns:a16="http://schemas.microsoft.com/office/drawing/2014/main" id="{2649E15B-FE90-4499-BA51-834EAFCA3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98411"/>
                <a:ext cx="5364000" cy="813249"/>
              </a:xfrm>
              <a:prstGeom prst="roundRect">
                <a:avLst>
                  <a:gd name="adj" fmla="val 25366"/>
                </a:avLst>
              </a:prstGeom>
              <a:blipFill>
                <a:blip r:embed="rId6"/>
                <a:stretch>
                  <a:fillRect/>
                </a:stretch>
              </a:blipFill>
              <a:ln w="22860">
                <a:solidFill>
                  <a:srgbClr val="7030A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hape 11">
            <a:extLst>
              <a:ext uri="{FF2B5EF4-FFF2-40B4-BE49-F238E27FC236}">
                <a16:creationId xmlns:a16="http://schemas.microsoft.com/office/drawing/2014/main" id="{6DEB70D8-4FAE-42CB-A1BA-79C4E35CBD35}"/>
              </a:ext>
            </a:extLst>
          </p:cNvPr>
          <p:cNvSpPr/>
          <p:nvPr/>
        </p:nvSpPr>
        <p:spPr>
          <a:xfrm>
            <a:off x="2380533" y="2313732"/>
            <a:ext cx="4638794" cy="578495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3464199056 =</a:t>
            </a:r>
            <a:r>
              <a:rPr lang="fa-IR" sz="1600" dirty="0">
                <a:cs typeface="B Titr" panose="00000700000000000000" pitchFamily="2" charset="-78"/>
              </a:rPr>
              <a:t> 0.98719*31 *30/ 676560 * 5040</a:t>
            </a:r>
          </a:p>
        </p:txBody>
      </p:sp>
      <p:sp>
        <p:nvSpPr>
          <p:cNvPr id="25" name="Shape 11">
            <a:extLst>
              <a:ext uri="{FF2B5EF4-FFF2-40B4-BE49-F238E27FC236}">
                <a16:creationId xmlns:a16="http://schemas.microsoft.com/office/drawing/2014/main" id="{A7A9D627-CF37-46FF-9039-15ACBF75FF0F}"/>
              </a:ext>
            </a:extLst>
          </p:cNvPr>
          <p:cNvSpPr/>
          <p:nvPr/>
        </p:nvSpPr>
        <p:spPr>
          <a:xfrm>
            <a:off x="2621023" y="984743"/>
            <a:ext cx="4267336" cy="578495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7030A0"/>
            </a:solidFill>
            <a:prstDash val="solid"/>
          </a:ln>
        </p:spPr>
        <p:txBody>
          <a:bodyPr/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 - </a:t>
            </a:r>
            <a:r>
              <a:rPr lang="fa-IR" sz="1600" dirty="0">
                <a:cs typeface="B Titr" panose="00000700000000000000" pitchFamily="2" charset="-78"/>
              </a:rPr>
              <a:t>1</a:t>
            </a:r>
            <a:r>
              <a:rPr lang="en-US" sz="1600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0.98719 =(</a:t>
            </a:r>
            <a:r>
              <a:rPr lang="fa-IR" sz="1600" dirty="0">
                <a:cs typeface="B Titr" panose="00000700000000000000" pitchFamily="2" charset="-78"/>
              </a:rPr>
              <a:t> 24*31 *5040/ 9*4900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2D017F-20D6-43EA-A1B8-65B86355ABE1}"/>
              </a:ext>
            </a:extLst>
          </p:cNvPr>
          <p:cNvSpPr/>
          <p:nvPr/>
        </p:nvSpPr>
        <p:spPr>
          <a:xfrm>
            <a:off x="2364593" y="5074551"/>
            <a:ext cx="1515347" cy="1925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62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17" grpId="0" animBg="1"/>
      <p:bldP spid="17" grpId="1" animBg="1"/>
      <p:bldP spid="23" grpId="0" animBg="1"/>
      <p:bldP spid="23" grpId="1" animBg="1"/>
      <p:bldP spid="21" grpId="0" animBg="1"/>
      <p:bldP spid="21" grpId="1" animBg="1"/>
      <p:bldP spid="15" grpId="0" animBg="1"/>
      <p:bldP spid="15" grpId="1" animBg="1"/>
      <p:bldP spid="20" grpId="0" animBg="1"/>
      <p:bldP spid="20" grpId="1" animBg="1"/>
      <p:bldP spid="24" grpId="0" animBg="1"/>
      <p:bldP spid="24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>
            <a:extLst>
              <a:ext uri="{FF2B5EF4-FFF2-40B4-BE49-F238E27FC236}">
                <a16:creationId xmlns:a16="http://schemas.microsoft.com/office/drawing/2014/main" id="{16A93F24-56F5-4808-81C2-1233DDF2148D}"/>
              </a:ext>
            </a:extLst>
          </p:cNvPr>
          <p:cNvSpPr/>
          <p:nvPr/>
        </p:nvSpPr>
        <p:spPr>
          <a:xfrm>
            <a:off x="2843808" y="0"/>
            <a:ext cx="3456384" cy="936104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D779B8-4F8D-471F-90BB-FC8152C69EAE}"/>
              </a:ext>
            </a:extLst>
          </p:cNvPr>
          <p:cNvSpPr txBox="1">
            <a:spLocks/>
          </p:cNvSpPr>
          <p:nvPr/>
        </p:nvSpPr>
        <p:spPr>
          <a:xfrm>
            <a:off x="2951014" y="-31093"/>
            <a:ext cx="32419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پیامک</a:t>
            </a: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های اطلاع رسانی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1D941-B597-43A6-A4DE-51E111E8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6492"/>
            <a:ext cx="8870423" cy="3124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FF26DB-298A-48FC-80D9-717638E10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" y="5076221"/>
            <a:ext cx="8811855" cy="13051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CBF7F8-A60E-4B15-A962-CED66C0AEABD}"/>
              </a:ext>
            </a:extLst>
          </p:cNvPr>
          <p:cNvSpPr txBox="1"/>
          <p:nvPr/>
        </p:nvSpPr>
        <p:spPr>
          <a:xfrm>
            <a:off x="4703271" y="1119349"/>
            <a:ext cx="4314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err="1">
                <a:cs typeface="B Titr" panose="00000700000000000000" pitchFamily="2" charset="-78"/>
              </a:rPr>
              <a:t>پیامک</a:t>
            </a:r>
            <a:r>
              <a:rPr lang="fa-IR" sz="1600" dirty="0">
                <a:cs typeface="B Titr" panose="00000700000000000000" pitchFamily="2" charset="-78"/>
              </a:rPr>
              <a:t> اطلاع رسانی از تغییرات محاسبات قبل از خرداد ماه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06B13-A910-4F70-93A3-862A5737DAEF}"/>
              </a:ext>
            </a:extLst>
          </p:cNvPr>
          <p:cNvSpPr txBox="1"/>
          <p:nvPr/>
        </p:nvSpPr>
        <p:spPr>
          <a:xfrm>
            <a:off x="4964561" y="4659397"/>
            <a:ext cx="402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err="1">
                <a:cs typeface="B Titr" panose="00000700000000000000" pitchFamily="2" charset="-78"/>
              </a:rPr>
              <a:t>پیامک</a:t>
            </a:r>
            <a:r>
              <a:rPr lang="fa-IR" sz="1600" dirty="0">
                <a:cs typeface="B Titr" panose="00000700000000000000" pitchFamily="2" charset="-78"/>
              </a:rPr>
              <a:t> اطلاع رسانی تجاوز از قدرت بعد از صدور قبض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950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380821"/>
            <a:ext cx="4896544" cy="515144"/>
          </a:xfrm>
        </p:spPr>
        <p:txBody>
          <a:bodyPr>
            <a:normAutofit fontScale="90000"/>
          </a:bodyPr>
          <a:lstStyle/>
          <a:p>
            <a:pPr algn="ctr" rtl="1" fontAlgn="base"/>
            <a:r>
              <a:rPr lang="fa-IR" sz="3600" b="1" kern="1200" dirty="0">
                <a:ln w="22225" cap="flat" cmpd="sng" algn="ctr">
                  <a:solidFill>
                    <a:srgbClr val="54A021"/>
                  </a:solidFill>
                  <a:prstDash val="solid"/>
                  <a:round/>
                </a:ln>
                <a:solidFill>
                  <a:srgbClr val="B7E996"/>
                </a:solidFill>
                <a:effectLst/>
                <a:latin typeface="Arial" panose="020B0604020202020204" pitchFamily="34" charset="0"/>
                <a:ea typeface="+mn-ea"/>
                <a:cs typeface="B Farnaz" panose="00000400000000000000" pitchFamily="2" charset="-78"/>
              </a:rPr>
              <a:t>جدول</a:t>
            </a:r>
            <a:r>
              <a:rPr lang="fa-IR" b="1" kern="1200" dirty="0">
                <a:ln w="22225" cap="flat" cmpd="sng" algn="ctr">
                  <a:solidFill>
                    <a:srgbClr val="54A021"/>
                  </a:solidFill>
                  <a:prstDash val="solid"/>
                  <a:round/>
                </a:ln>
                <a:solidFill>
                  <a:srgbClr val="B7E996"/>
                </a:solidFill>
                <a:effectLst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b="1" kern="1200" dirty="0">
                <a:ln w="22225" cap="flat" cmpd="sng" algn="ctr">
                  <a:solidFill>
                    <a:srgbClr val="54A021"/>
                  </a:solidFill>
                  <a:prstDash val="solid"/>
                  <a:round/>
                </a:ln>
                <a:solidFill>
                  <a:srgbClr val="B7E9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TOU</a:t>
            </a:r>
            <a:r>
              <a:rPr lang="fa-IR" b="1" kern="1200" dirty="0">
                <a:ln w="22225" cap="flat" cmpd="sng" algn="ctr">
                  <a:solidFill>
                    <a:srgbClr val="54A021"/>
                  </a:solidFill>
                  <a:prstDash val="solid"/>
                  <a:round/>
                </a:ln>
                <a:solidFill>
                  <a:srgbClr val="B7E9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fa-IR" sz="3600" dirty="0">
                <a:ln w="22225" cap="flat" cmpd="sng" algn="ctr">
                  <a:solidFill>
                    <a:srgbClr val="54A021"/>
                  </a:solidFill>
                  <a:prstDash val="solid"/>
                  <a:round/>
                </a:ln>
                <a:solidFill>
                  <a:srgbClr val="B7E996"/>
                </a:solidFill>
                <a:ea typeface="+mn-ea"/>
                <a:cs typeface="B Farnaz" panose="00000400000000000000" pitchFamily="2" charset="-78"/>
              </a:rPr>
              <a:t>مدیریت شبکه</a:t>
            </a:r>
            <a:endParaRPr lang="en-US" sz="3600" dirty="0">
              <a:ln w="22225" cap="flat" cmpd="sng" algn="ctr">
                <a:solidFill>
                  <a:srgbClr val="54A021"/>
                </a:solidFill>
                <a:prstDash val="solid"/>
                <a:round/>
              </a:ln>
              <a:solidFill>
                <a:srgbClr val="B7E996"/>
              </a:solidFill>
              <a:ea typeface="+mn-ea"/>
              <a:cs typeface="B Farnaz" panose="00000400000000000000" pitchFamily="2" charset="-78"/>
            </a:endParaRP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9555F781-314E-42AD-A4DE-9EC4CD2C4A1A}"/>
              </a:ext>
            </a:extLst>
          </p:cNvPr>
          <p:cNvSpPr/>
          <p:nvPr/>
        </p:nvSpPr>
        <p:spPr>
          <a:xfrm>
            <a:off x="2267744" y="79276"/>
            <a:ext cx="4176464" cy="1189484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1B0633C-086B-4400-9AC0-22769A1131BA}"/>
              </a:ext>
            </a:extLst>
          </p:cNvPr>
          <p:cNvSpPr txBox="1">
            <a:spLocks/>
          </p:cNvSpPr>
          <p:nvPr/>
        </p:nvSpPr>
        <p:spPr>
          <a:xfrm>
            <a:off x="1907704" y="344438"/>
            <a:ext cx="4896544" cy="515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 fontAlgn="base"/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جدول 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TOU</a:t>
            </a:r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 </a:t>
            </a:r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B Titr" panose="00000700000000000000" pitchFamily="2" charset="-78"/>
              </a:rPr>
              <a:t>مدیریت شبکه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ED1B1C-8B4A-454C-9E02-5DBA4E32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94413"/>
            <a:ext cx="8748464" cy="37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>
            <a:extLst>
              <a:ext uri="{FF2B5EF4-FFF2-40B4-BE49-F238E27FC236}">
                <a16:creationId xmlns:a16="http://schemas.microsoft.com/office/drawing/2014/main" id="{32CE667E-FDDC-CCDB-69F2-71A1702D2CCB}"/>
              </a:ext>
            </a:extLst>
          </p:cNvPr>
          <p:cNvSpPr/>
          <p:nvPr/>
        </p:nvSpPr>
        <p:spPr>
          <a:xfrm>
            <a:off x="652418" y="842524"/>
            <a:ext cx="2664296" cy="1584176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>
              <a:lnSpc>
                <a:spcPct val="150000"/>
              </a:lnSpc>
            </a:pPr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19AC87-77FB-40F8-8303-5379B914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3" y="854232"/>
            <a:ext cx="2806146" cy="1325563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900" b="1" dirty="0">
                <a:cs typeface="B Titr" panose="00000700000000000000" pitchFamily="2" charset="-78"/>
              </a:rPr>
              <a:t>بهای انرژی </a:t>
            </a:r>
            <a:br>
              <a:rPr lang="fa-IR" sz="2900" b="1" dirty="0">
                <a:cs typeface="B Titr" panose="00000700000000000000" pitchFamily="2" charset="-78"/>
              </a:rPr>
            </a:br>
            <a:r>
              <a:rPr lang="fa-IR" sz="2900" b="1" dirty="0" err="1">
                <a:cs typeface="B Titr" panose="00000700000000000000" pitchFamily="2" charset="-78"/>
              </a:rPr>
              <a:t>مشترکان</a:t>
            </a:r>
            <a:r>
              <a:rPr lang="fa-IR" sz="2900" b="1" dirty="0">
                <a:cs typeface="B Titr" panose="00000700000000000000" pitchFamily="2" charset="-78"/>
              </a:rPr>
              <a:t> صنعتی</a:t>
            </a:r>
            <a:endParaRPr lang="en-US" sz="2900" b="1" dirty="0">
              <a:cs typeface="B Titr" panose="00000700000000000000" pitchFamily="2" charset="-78"/>
            </a:endParaRPr>
          </a:p>
        </p:txBody>
      </p:sp>
      <p:sp>
        <p:nvSpPr>
          <p:cNvPr id="7" name="Google Shape;554;p30">
            <a:extLst>
              <a:ext uri="{FF2B5EF4-FFF2-40B4-BE49-F238E27FC236}">
                <a16:creationId xmlns:a16="http://schemas.microsoft.com/office/drawing/2014/main" id="{FD9ED2E4-8462-4894-8432-720A353155D3}"/>
              </a:ext>
            </a:extLst>
          </p:cNvPr>
          <p:cNvSpPr/>
          <p:nvPr/>
        </p:nvSpPr>
        <p:spPr>
          <a:xfrm flipH="1">
            <a:off x="98094" y="2708920"/>
            <a:ext cx="3218620" cy="4434219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A2304-CD2F-410E-BA99-F6F8C67A0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73" y="95538"/>
            <a:ext cx="4716000" cy="6672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111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A6D0CD-D024-4B03-9D72-26B30AB7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004" y="620688"/>
            <a:ext cx="2515996" cy="1656184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نرخهای </a:t>
            </a:r>
            <a:r>
              <a:rPr lang="fa-IR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ابلاغی</a:t>
            </a:r>
            <a:r>
              <a:rPr lang="fa-I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 </a:t>
            </a:r>
            <a:br>
              <a:rPr lang="fa-I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</a:br>
            <a:r>
              <a:rPr lang="fa-I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ماهانه از طرف </a:t>
            </a:r>
            <a:r>
              <a:rPr lang="fa-IR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توانیر</a:t>
            </a: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Farnaz" panose="00000400000000000000" pitchFamily="2" charset="-78"/>
            </a:endParaRPr>
          </a:p>
        </p:txBody>
      </p:sp>
      <p:sp>
        <p:nvSpPr>
          <p:cNvPr id="5" name="Shape 11">
            <a:extLst>
              <a:ext uri="{FF2B5EF4-FFF2-40B4-BE49-F238E27FC236}">
                <a16:creationId xmlns:a16="http://schemas.microsoft.com/office/drawing/2014/main" id="{C226BEBB-3449-4C1B-8838-9AD1DE2BB884}"/>
              </a:ext>
            </a:extLst>
          </p:cNvPr>
          <p:cNvSpPr/>
          <p:nvPr/>
        </p:nvSpPr>
        <p:spPr>
          <a:xfrm>
            <a:off x="472644" y="764704"/>
            <a:ext cx="2772308" cy="1584176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71AB1F-01E3-4B7B-A6EC-45AF2D193EA2}"/>
              </a:ext>
            </a:extLst>
          </p:cNvPr>
          <p:cNvSpPr txBox="1">
            <a:spLocks/>
          </p:cNvSpPr>
          <p:nvPr/>
        </p:nvSpPr>
        <p:spPr>
          <a:xfrm>
            <a:off x="422613" y="855031"/>
            <a:ext cx="2880320" cy="1263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نرخ های </a:t>
            </a:r>
            <a:r>
              <a:rPr lang="fa-IR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ابلاغی</a:t>
            </a:r>
            <a: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b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ماهانه از طرف </a:t>
            </a:r>
            <a:r>
              <a:rPr lang="fa-IR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توانیر</a:t>
            </a:r>
            <a:endParaRPr lang="fa-IR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Google Shape;554;p30">
            <a:extLst>
              <a:ext uri="{FF2B5EF4-FFF2-40B4-BE49-F238E27FC236}">
                <a16:creationId xmlns:a16="http://schemas.microsoft.com/office/drawing/2014/main" id="{8E8FA364-60F1-4D33-8330-DA1EF16A8EF8}"/>
              </a:ext>
            </a:extLst>
          </p:cNvPr>
          <p:cNvSpPr/>
          <p:nvPr/>
        </p:nvSpPr>
        <p:spPr>
          <a:xfrm flipH="1">
            <a:off x="53262" y="2780928"/>
            <a:ext cx="3218620" cy="4434219"/>
          </a:xfrm>
          <a:custGeom>
            <a:avLst/>
            <a:gdLst/>
            <a:ahLst/>
            <a:cxnLst/>
            <a:rect l="l" t="t" r="r" b="b"/>
            <a:pathLst>
              <a:path w="39412" h="71956" extrusionOk="0">
                <a:moveTo>
                  <a:pt x="26435" y="5219"/>
                </a:moveTo>
                <a:cubicBezTo>
                  <a:pt x="26414" y="5447"/>
                  <a:pt x="26391" y="5674"/>
                  <a:pt x="26366" y="5900"/>
                </a:cubicBezTo>
                <a:lnTo>
                  <a:pt x="24728" y="5219"/>
                </a:lnTo>
                <a:close/>
                <a:moveTo>
                  <a:pt x="36617" y="5219"/>
                </a:moveTo>
                <a:lnTo>
                  <a:pt x="34266" y="6197"/>
                </a:lnTo>
                <a:cubicBezTo>
                  <a:pt x="34307" y="5875"/>
                  <a:pt x="34344" y="5549"/>
                  <a:pt x="34375" y="5219"/>
                </a:cubicBezTo>
                <a:close/>
                <a:moveTo>
                  <a:pt x="30064" y="5219"/>
                </a:moveTo>
                <a:lnTo>
                  <a:pt x="30064" y="7439"/>
                </a:lnTo>
                <a:lnTo>
                  <a:pt x="26467" y="5942"/>
                </a:lnTo>
                <a:cubicBezTo>
                  <a:pt x="26494" y="5702"/>
                  <a:pt x="26518" y="5461"/>
                  <a:pt x="26541" y="5219"/>
                </a:cubicBezTo>
                <a:close/>
                <a:moveTo>
                  <a:pt x="34269" y="5219"/>
                </a:moveTo>
                <a:cubicBezTo>
                  <a:pt x="34236" y="5564"/>
                  <a:pt x="34198" y="5906"/>
                  <a:pt x="34154" y="6243"/>
                </a:cubicBezTo>
                <a:lnTo>
                  <a:pt x="31282" y="7439"/>
                </a:lnTo>
                <a:lnTo>
                  <a:pt x="31282" y="5219"/>
                </a:lnTo>
                <a:close/>
                <a:moveTo>
                  <a:pt x="34108" y="6587"/>
                </a:moveTo>
                <a:cubicBezTo>
                  <a:pt x="33621" y="10031"/>
                  <a:pt x="32586" y="13006"/>
                  <a:pt x="31282" y="15337"/>
                </a:cubicBezTo>
                <a:lnTo>
                  <a:pt x="31282" y="7763"/>
                </a:lnTo>
                <a:lnTo>
                  <a:pt x="34108" y="6587"/>
                </a:lnTo>
                <a:close/>
                <a:moveTo>
                  <a:pt x="20438" y="17390"/>
                </a:moveTo>
                <a:lnTo>
                  <a:pt x="20438" y="18004"/>
                </a:lnTo>
                <a:lnTo>
                  <a:pt x="19995" y="18004"/>
                </a:lnTo>
                <a:cubicBezTo>
                  <a:pt x="20128" y="17809"/>
                  <a:pt x="20260" y="17604"/>
                  <a:pt x="20389" y="17390"/>
                </a:cubicBezTo>
                <a:close/>
                <a:moveTo>
                  <a:pt x="23951" y="5218"/>
                </a:moveTo>
                <a:lnTo>
                  <a:pt x="26331" y="6210"/>
                </a:lnTo>
                <a:cubicBezTo>
                  <a:pt x="25896" y="9839"/>
                  <a:pt x="24941" y="13226"/>
                  <a:pt x="23593" y="15872"/>
                </a:cubicBezTo>
                <a:cubicBezTo>
                  <a:pt x="23456" y="16140"/>
                  <a:pt x="23316" y="16400"/>
                  <a:pt x="23172" y="16651"/>
                </a:cubicBezTo>
                <a:cubicBezTo>
                  <a:pt x="23051" y="16583"/>
                  <a:pt x="22910" y="16544"/>
                  <a:pt x="22761" y="16544"/>
                </a:cubicBezTo>
                <a:cubicBezTo>
                  <a:pt x="22293" y="16544"/>
                  <a:pt x="21914" y="16923"/>
                  <a:pt x="21914" y="17390"/>
                </a:cubicBezTo>
                <a:lnTo>
                  <a:pt x="22645" y="17390"/>
                </a:lnTo>
                <a:lnTo>
                  <a:pt x="22645" y="17507"/>
                </a:lnTo>
                <a:cubicBezTo>
                  <a:pt x="22532" y="17679"/>
                  <a:pt x="22418" y="17844"/>
                  <a:pt x="22302" y="18004"/>
                </a:cubicBezTo>
                <a:lnTo>
                  <a:pt x="20668" y="18004"/>
                </a:lnTo>
                <a:lnTo>
                  <a:pt x="20668" y="17390"/>
                </a:lnTo>
                <a:lnTo>
                  <a:pt x="21399" y="17390"/>
                </a:lnTo>
                <a:cubicBezTo>
                  <a:pt x="21399" y="17024"/>
                  <a:pt x="21166" y="16713"/>
                  <a:pt x="20841" y="16595"/>
                </a:cubicBezTo>
                <a:cubicBezTo>
                  <a:pt x="20957" y="16378"/>
                  <a:pt x="21071" y="16154"/>
                  <a:pt x="21183" y="15922"/>
                </a:cubicBezTo>
                <a:cubicBezTo>
                  <a:pt x="22577" y="13043"/>
                  <a:pt x="23537" y="9257"/>
                  <a:pt x="23906" y="5218"/>
                </a:cubicBezTo>
                <a:close/>
                <a:moveTo>
                  <a:pt x="22645" y="17705"/>
                </a:moveTo>
                <a:lnTo>
                  <a:pt x="22645" y="18005"/>
                </a:lnTo>
                <a:lnTo>
                  <a:pt x="22437" y="18005"/>
                </a:lnTo>
                <a:cubicBezTo>
                  <a:pt x="22507" y="17906"/>
                  <a:pt x="22577" y="17806"/>
                  <a:pt x="22645" y="17705"/>
                </a:cubicBezTo>
                <a:close/>
                <a:moveTo>
                  <a:pt x="37183" y="5306"/>
                </a:moveTo>
                <a:cubicBezTo>
                  <a:pt x="36576" y="11373"/>
                  <a:pt x="34103" y="16160"/>
                  <a:pt x="31282" y="18753"/>
                </a:cubicBezTo>
                <a:lnTo>
                  <a:pt x="31282" y="15545"/>
                </a:lnTo>
                <a:cubicBezTo>
                  <a:pt x="32644" y="13165"/>
                  <a:pt x="33724" y="10100"/>
                  <a:pt x="34221" y="6539"/>
                </a:cubicBezTo>
                <a:lnTo>
                  <a:pt x="37183" y="5306"/>
                </a:lnTo>
                <a:close/>
                <a:moveTo>
                  <a:pt x="22128" y="18853"/>
                </a:moveTo>
                <a:lnTo>
                  <a:pt x="21574" y="19084"/>
                </a:lnTo>
                <a:cubicBezTo>
                  <a:pt x="21642" y="19009"/>
                  <a:pt x="21711" y="18933"/>
                  <a:pt x="21778" y="18853"/>
                </a:cubicBezTo>
                <a:close/>
                <a:moveTo>
                  <a:pt x="21627" y="18853"/>
                </a:moveTo>
                <a:cubicBezTo>
                  <a:pt x="21526" y="18968"/>
                  <a:pt x="21426" y="19077"/>
                  <a:pt x="21324" y="19183"/>
                </a:cubicBezTo>
                <a:cubicBezTo>
                  <a:pt x="21243" y="19077"/>
                  <a:pt x="21164" y="18968"/>
                  <a:pt x="21086" y="18853"/>
                </a:cubicBezTo>
                <a:close/>
                <a:moveTo>
                  <a:pt x="14353" y="18853"/>
                </a:moveTo>
                <a:cubicBezTo>
                  <a:pt x="14317" y="19035"/>
                  <a:pt x="14280" y="19215"/>
                  <a:pt x="14242" y="19394"/>
                </a:cubicBezTo>
                <a:lnTo>
                  <a:pt x="12941" y="18853"/>
                </a:lnTo>
                <a:close/>
                <a:moveTo>
                  <a:pt x="20962" y="18853"/>
                </a:moveTo>
                <a:cubicBezTo>
                  <a:pt x="21048" y="18984"/>
                  <a:pt x="21138" y="19108"/>
                  <a:pt x="21230" y="19227"/>
                </a:cubicBezTo>
                <a:lnTo>
                  <a:pt x="20317" y="19608"/>
                </a:lnTo>
                <a:cubicBezTo>
                  <a:pt x="20374" y="19357"/>
                  <a:pt x="20427" y="19106"/>
                  <a:pt x="20478" y="18853"/>
                </a:cubicBezTo>
                <a:close/>
                <a:moveTo>
                  <a:pt x="22176" y="19084"/>
                </a:moveTo>
                <a:cubicBezTo>
                  <a:pt x="22119" y="19358"/>
                  <a:pt x="22055" y="19631"/>
                  <a:pt x="21987" y="19902"/>
                </a:cubicBezTo>
                <a:cubicBezTo>
                  <a:pt x="21811" y="19745"/>
                  <a:pt x="21641" y="19569"/>
                  <a:pt x="21478" y="19373"/>
                </a:cubicBezTo>
                <a:lnTo>
                  <a:pt x="22176" y="19084"/>
                </a:lnTo>
                <a:close/>
                <a:moveTo>
                  <a:pt x="14646" y="18853"/>
                </a:moveTo>
                <a:cubicBezTo>
                  <a:pt x="14904" y="19258"/>
                  <a:pt x="15178" y="19608"/>
                  <a:pt x="15465" y="19904"/>
                </a:cubicBezTo>
                <a:lnTo>
                  <a:pt x="14341" y="19435"/>
                </a:lnTo>
                <a:cubicBezTo>
                  <a:pt x="14383" y="19243"/>
                  <a:pt x="14422" y="19049"/>
                  <a:pt x="14460" y="18853"/>
                </a:cubicBezTo>
                <a:close/>
                <a:moveTo>
                  <a:pt x="19228" y="18853"/>
                </a:moveTo>
                <a:cubicBezTo>
                  <a:pt x="18830" y="19331"/>
                  <a:pt x="18421" y="19732"/>
                  <a:pt x="18006" y="20049"/>
                </a:cubicBezTo>
                <a:lnTo>
                  <a:pt x="18006" y="18853"/>
                </a:lnTo>
                <a:close/>
                <a:moveTo>
                  <a:pt x="20866" y="19628"/>
                </a:moveTo>
                <a:lnTo>
                  <a:pt x="20866" y="19628"/>
                </a:lnTo>
                <a:cubicBezTo>
                  <a:pt x="20637" y="19835"/>
                  <a:pt x="20406" y="20018"/>
                  <a:pt x="20175" y="20178"/>
                </a:cubicBezTo>
                <a:cubicBezTo>
                  <a:pt x="20199" y="20080"/>
                  <a:pt x="20224" y="19983"/>
                  <a:pt x="20249" y="19885"/>
                </a:cubicBezTo>
                <a:lnTo>
                  <a:pt x="20866" y="19628"/>
                </a:lnTo>
                <a:close/>
                <a:moveTo>
                  <a:pt x="12780" y="19035"/>
                </a:moveTo>
                <a:lnTo>
                  <a:pt x="14193" y="19624"/>
                </a:lnTo>
                <a:cubicBezTo>
                  <a:pt x="14139" y="19867"/>
                  <a:pt x="14081" y="20105"/>
                  <a:pt x="14021" y="20341"/>
                </a:cubicBezTo>
                <a:cubicBezTo>
                  <a:pt x="13584" y="20029"/>
                  <a:pt x="13167" y="19592"/>
                  <a:pt x="12780" y="19035"/>
                </a:cubicBezTo>
                <a:close/>
                <a:moveTo>
                  <a:pt x="17065" y="18853"/>
                </a:moveTo>
                <a:lnTo>
                  <a:pt x="17065" y="20569"/>
                </a:lnTo>
                <a:lnTo>
                  <a:pt x="15728" y="20012"/>
                </a:lnTo>
                <a:cubicBezTo>
                  <a:pt x="15391" y="19701"/>
                  <a:pt x="15070" y="19315"/>
                  <a:pt x="14770" y="18853"/>
                </a:cubicBezTo>
                <a:close/>
                <a:moveTo>
                  <a:pt x="20370" y="18853"/>
                </a:moveTo>
                <a:cubicBezTo>
                  <a:pt x="20317" y="19123"/>
                  <a:pt x="20259" y="19391"/>
                  <a:pt x="20195" y="19658"/>
                </a:cubicBezTo>
                <a:lnTo>
                  <a:pt x="18006" y="20569"/>
                </a:lnTo>
                <a:lnTo>
                  <a:pt x="18006" y="20181"/>
                </a:lnTo>
                <a:cubicBezTo>
                  <a:pt x="18468" y="19837"/>
                  <a:pt x="18924" y="19392"/>
                  <a:pt x="19365" y="18853"/>
                </a:cubicBezTo>
                <a:close/>
                <a:moveTo>
                  <a:pt x="16554" y="20606"/>
                </a:moveTo>
                <a:lnTo>
                  <a:pt x="16825" y="20719"/>
                </a:lnTo>
                <a:cubicBezTo>
                  <a:pt x="16819" y="20721"/>
                  <a:pt x="16813" y="20723"/>
                  <a:pt x="16807" y="20725"/>
                </a:cubicBezTo>
                <a:cubicBezTo>
                  <a:pt x="16722" y="20690"/>
                  <a:pt x="16638" y="20650"/>
                  <a:pt x="16554" y="20606"/>
                </a:cubicBezTo>
                <a:close/>
                <a:moveTo>
                  <a:pt x="26433" y="6252"/>
                </a:moveTo>
                <a:lnTo>
                  <a:pt x="30064" y="7763"/>
                </a:lnTo>
                <a:lnTo>
                  <a:pt x="30064" y="17227"/>
                </a:lnTo>
                <a:cubicBezTo>
                  <a:pt x="28674" y="19095"/>
                  <a:pt x="27108" y="20315"/>
                  <a:pt x="25615" y="20730"/>
                </a:cubicBezTo>
                <a:cubicBezTo>
                  <a:pt x="24679" y="20454"/>
                  <a:pt x="23854" y="19820"/>
                  <a:pt x="23188" y="18853"/>
                </a:cubicBezTo>
                <a:lnTo>
                  <a:pt x="24034" y="18853"/>
                </a:lnTo>
                <a:cubicBezTo>
                  <a:pt x="24174" y="18853"/>
                  <a:pt x="24288" y="18739"/>
                  <a:pt x="24288" y="18600"/>
                </a:cubicBezTo>
                <a:lnTo>
                  <a:pt x="24288" y="18259"/>
                </a:lnTo>
                <a:cubicBezTo>
                  <a:pt x="24288" y="18118"/>
                  <a:pt x="24174" y="18005"/>
                  <a:pt x="24034" y="18005"/>
                </a:cubicBezTo>
                <a:lnTo>
                  <a:pt x="22876" y="18005"/>
                </a:lnTo>
                <a:lnTo>
                  <a:pt x="22876" y="17390"/>
                </a:lnTo>
                <a:lnTo>
                  <a:pt x="23607" y="17390"/>
                </a:lnTo>
                <a:cubicBezTo>
                  <a:pt x="23607" y="17110"/>
                  <a:pt x="23471" y="16863"/>
                  <a:pt x="23261" y="16709"/>
                </a:cubicBezTo>
                <a:cubicBezTo>
                  <a:pt x="23406" y="16455"/>
                  <a:pt x="23548" y="16192"/>
                  <a:pt x="23687" y="15919"/>
                </a:cubicBezTo>
                <a:cubicBezTo>
                  <a:pt x="25037" y="13270"/>
                  <a:pt x="25994" y="9882"/>
                  <a:pt x="26433" y="6252"/>
                </a:cubicBezTo>
                <a:close/>
                <a:moveTo>
                  <a:pt x="16965" y="20777"/>
                </a:moveTo>
                <a:lnTo>
                  <a:pt x="17065" y="20819"/>
                </a:lnTo>
                <a:lnTo>
                  <a:pt x="17065" y="20821"/>
                </a:lnTo>
                <a:cubicBezTo>
                  <a:pt x="17027" y="20809"/>
                  <a:pt x="16990" y="20796"/>
                  <a:pt x="16952" y="20783"/>
                </a:cubicBezTo>
                <a:cubicBezTo>
                  <a:pt x="16957" y="20781"/>
                  <a:pt x="16961" y="20779"/>
                  <a:pt x="16965" y="20777"/>
                </a:cubicBezTo>
                <a:close/>
                <a:moveTo>
                  <a:pt x="30064" y="17395"/>
                </a:moveTo>
                <a:lnTo>
                  <a:pt x="30064" y="19722"/>
                </a:lnTo>
                <a:cubicBezTo>
                  <a:pt x="29294" y="20241"/>
                  <a:pt x="28517" y="20596"/>
                  <a:pt x="27757" y="20770"/>
                </a:cubicBezTo>
                <a:cubicBezTo>
                  <a:pt x="27407" y="20849"/>
                  <a:pt x="27065" y="20889"/>
                  <a:pt x="26733" y="20889"/>
                </a:cubicBezTo>
                <a:cubicBezTo>
                  <a:pt x="26416" y="20889"/>
                  <a:pt x="26107" y="20853"/>
                  <a:pt x="25809" y="20782"/>
                </a:cubicBezTo>
                <a:cubicBezTo>
                  <a:pt x="27242" y="20329"/>
                  <a:pt x="28730" y="19155"/>
                  <a:pt x="30064" y="17395"/>
                </a:cubicBezTo>
                <a:close/>
                <a:moveTo>
                  <a:pt x="23062" y="18853"/>
                </a:moveTo>
                <a:cubicBezTo>
                  <a:pt x="23710" y="19818"/>
                  <a:pt x="24513" y="20468"/>
                  <a:pt x="25423" y="20779"/>
                </a:cubicBezTo>
                <a:cubicBezTo>
                  <a:pt x="25417" y="20780"/>
                  <a:pt x="25411" y="20782"/>
                  <a:pt x="25403" y="20784"/>
                </a:cubicBezTo>
                <a:cubicBezTo>
                  <a:pt x="25086" y="20857"/>
                  <a:pt x="24776" y="20893"/>
                  <a:pt x="24474" y="20893"/>
                </a:cubicBezTo>
                <a:cubicBezTo>
                  <a:pt x="23593" y="20893"/>
                  <a:pt x="22787" y="20585"/>
                  <a:pt x="22077" y="19981"/>
                </a:cubicBezTo>
                <a:cubicBezTo>
                  <a:pt x="22156" y="19667"/>
                  <a:pt x="22228" y="19352"/>
                  <a:pt x="22293" y="19034"/>
                </a:cubicBezTo>
                <a:lnTo>
                  <a:pt x="22728" y="18853"/>
                </a:lnTo>
                <a:close/>
                <a:moveTo>
                  <a:pt x="14291" y="19665"/>
                </a:moveTo>
                <a:lnTo>
                  <a:pt x="15997" y="20374"/>
                </a:lnTo>
                <a:cubicBezTo>
                  <a:pt x="16212" y="20536"/>
                  <a:pt x="16434" y="20671"/>
                  <a:pt x="16661" y="20776"/>
                </a:cubicBezTo>
                <a:cubicBezTo>
                  <a:pt x="16571" y="20805"/>
                  <a:pt x="16482" y="20829"/>
                  <a:pt x="16393" y="20850"/>
                </a:cubicBezTo>
                <a:cubicBezTo>
                  <a:pt x="16173" y="20900"/>
                  <a:pt x="15956" y="20925"/>
                  <a:pt x="15743" y="20925"/>
                </a:cubicBezTo>
                <a:cubicBezTo>
                  <a:pt x="15176" y="20925"/>
                  <a:pt x="14630" y="20750"/>
                  <a:pt x="14114" y="20405"/>
                </a:cubicBezTo>
                <a:cubicBezTo>
                  <a:pt x="14175" y="20160"/>
                  <a:pt x="14236" y="19915"/>
                  <a:pt x="14291" y="19665"/>
                </a:cubicBezTo>
                <a:close/>
                <a:moveTo>
                  <a:pt x="20127" y="19935"/>
                </a:moveTo>
                <a:lnTo>
                  <a:pt x="20127" y="19935"/>
                </a:lnTo>
                <a:cubicBezTo>
                  <a:pt x="20100" y="20046"/>
                  <a:pt x="20071" y="20156"/>
                  <a:pt x="20041" y="20266"/>
                </a:cubicBezTo>
                <a:cubicBezTo>
                  <a:pt x="19581" y="20566"/>
                  <a:pt x="19117" y="20774"/>
                  <a:pt x="18660" y="20878"/>
                </a:cubicBezTo>
                <a:cubicBezTo>
                  <a:pt x="18439" y="20928"/>
                  <a:pt x="18220" y="20955"/>
                  <a:pt x="18006" y="20959"/>
                </a:cubicBezTo>
                <a:lnTo>
                  <a:pt x="18006" y="20819"/>
                </a:lnTo>
                <a:lnTo>
                  <a:pt x="20127" y="19935"/>
                </a:lnTo>
                <a:close/>
                <a:moveTo>
                  <a:pt x="19998" y="20426"/>
                </a:moveTo>
                <a:lnTo>
                  <a:pt x="19998" y="20426"/>
                </a:lnTo>
                <a:cubicBezTo>
                  <a:pt x="19519" y="22165"/>
                  <a:pt x="18836" y="23801"/>
                  <a:pt x="18006" y="25194"/>
                </a:cubicBezTo>
                <a:lnTo>
                  <a:pt x="18006" y="21064"/>
                </a:lnTo>
                <a:cubicBezTo>
                  <a:pt x="18228" y="21059"/>
                  <a:pt x="18455" y="21033"/>
                  <a:pt x="18684" y="20980"/>
                </a:cubicBezTo>
                <a:cubicBezTo>
                  <a:pt x="19124" y="20880"/>
                  <a:pt x="19563" y="20694"/>
                  <a:pt x="19998" y="20426"/>
                </a:cubicBezTo>
                <a:close/>
                <a:moveTo>
                  <a:pt x="9862" y="26346"/>
                </a:moveTo>
                <a:lnTo>
                  <a:pt x="9862" y="26856"/>
                </a:lnTo>
                <a:lnTo>
                  <a:pt x="9073" y="26856"/>
                </a:lnTo>
                <a:cubicBezTo>
                  <a:pt x="9187" y="26692"/>
                  <a:pt x="9300" y="26522"/>
                  <a:pt x="9411" y="26346"/>
                </a:cubicBezTo>
                <a:close/>
                <a:moveTo>
                  <a:pt x="12341" y="18853"/>
                </a:moveTo>
                <a:lnTo>
                  <a:pt x="12604" y="18962"/>
                </a:lnTo>
                <a:cubicBezTo>
                  <a:pt x="13035" y="19608"/>
                  <a:pt x="13500" y="20105"/>
                  <a:pt x="13995" y="20449"/>
                </a:cubicBezTo>
                <a:cubicBezTo>
                  <a:pt x="13320" y="23080"/>
                  <a:pt x="12317" y="25315"/>
                  <a:pt x="11140" y="26896"/>
                </a:cubicBezTo>
                <a:cubicBezTo>
                  <a:pt x="11105" y="26872"/>
                  <a:pt x="11063" y="26856"/>
                  <a:pt x="11017" y="26856"/>
                </a:cubicBezTo>
                <a:lnTo>
                  <a:pt x="10054" y="26856"/>
                </a:lnTo>
                <a:lnTo>
                  <a:pt x="10054" y="26346"/>
                </a:lnTo>
                <a:lnTo>
                  <a:pt x="10661" y="26346"/>
                </a:lnTo>
                <a:cubicBezTo>
                  <a:pt x="10661" y="25956"/>
                  <a:pt x="10347" y="25642"/>
                  <a:pt x="9958" y="25642"/>
                </a:cubicBezTo>
                <a:cubicBezTo>
                  <a:pt x="9908" y="25642"/>
                  <a:pt x="9860" y="25647"/>
                  <a:pt x="9814" y="25656"/>
                </a:cubicBezTo>
                <a:cubicBezTo>
                  <a:pt x="10800" y="23859"/>
                  <a:pt x="11604" y="21530"/>
                  <a:pt x="12119" y="18853"/>
                </a:cubicBezTo>
                <a:close/>
                <a:moveTo>
                  <a:pt x="21381" y="19414"/>
                </a:moveTo>
                <a:cubicBezTo>
                  <a:pt x="21566" y="19634"/>
                  <a:pt x="21759" y="19834"/>
                  <a:pt x="21961" y="20009"/>
                </a:cubicBezTo>
                <a:cubicBezTo>
                  <a:pt x="21420" y="22135"/>
                  <a:pt x="20573" y="24129"/>
                  <a:pt x="19519" y="25735"/>
                </a:cubicBezTo>
                <a:cubicBezTo>
                  <a:pt x="19046" y="26459"/>
                  <a:pt x="18536" y="27091"/>
                  <a:pt x="18006" y="27622"/>
                </a:cubicBezTo>
                <a:lnTo>
                  <a:pt x="18006" y="25399"/>
                </a:lnTo>
                <a:cubicBezTo>
                  <a:pt x="18901" y="23937"/>
                  <a:pt x="19629" y="22195"/>
                  <a:pt x="20130" y="20343"/>
                </a:cubicBezTo>
                <a:cubicBezTo>
                  <a:pt x="20481" y="20114"/>
                  <a:pt x="20828" y="19833"/>
                  <a:pt x="21170" y="19502"/>
                </a:cubicBezTo>
                <a:lnTo>
                  <a:pt x="21381" y="19414"/>
                </a:lnTo>
                <a:close/>
                <a:moveTo>
                  <a:pt x="10600" y="27561"/>
                </a:moveTo>
                <a:cubicBezTo>
                  <a:pt x="10561" y="27606"/>
                  <a:pt x="10521" y="27652"/>
                  <a:pt x="10482" y="27695"/>
                </a:cubicBezTo>
                <a:cubicBezTo>
                  <a:pt x="10442" y="27651"/>
                  <a:pt x="10402" y="27606"/>
                  <a:pt x="10363" y="27561"/>
                </a:cubicBezTo>
                <a:close/>
                <a:moveTo>
                  <a:pt x="9433" y="27561"/>
                </a:moveTo>
                <a:lnTo>
                  <a:pt x="8765" y="27840"/>
                </a:lnTo>
                <a:cubicBezTo>
                  <a:pt x="8685" y="27755"/>
                  <a:pt x="8605" y="27668"/>
                  <a:pt x="8524" y="27578"/>
                </a:cubicBezTo>
                <a:cubicBezTo>
                  <a:pt x="8530" y="27572"/>
                  <a:pt x="8534" y="27566"/>
                  <a:pt x="8538" y="27561"/>
                </a:cubicBezTo>
                <a:close/>
                <a:moveTo>
                  <a:pt x="8456" y="27657"/>
                </a:moveTo>
                <a:cubicBezTo>
                  <a:pt x="8524" y="27734"/>
                  <a:pt x="8592" y="27810"/>
                  <a:pt x="8661" y="27883"/>
                </a:cubicBezTo>
                <a:lnTo>
                  <a:pt x="7982" y="28165"/>
                </a:lnTo>
                <a:cubicBezTo>
                  <a:pt x="8142" y="28008"/>
                  <a:pt x="8300" y="27838"/>
                  <a:pt x="8456" y="27657"/>
                </a:cubicBezTo>
                <a:close/>
                <a:moveTo>
                  <a:pt x="10224" y="27561"/>
                </a:moveTo>
                <a:cubicBezTo>
                  <a:pt x="10284" y="27633"/>
                  <a:pt x="10347" y="27702"/>
                  <a:pt x="10409" y="27770"/>
                </a:cubicBezTo>
                <a:cubicBezTo>
                  <a:pt x="10128" y="28066"/>
                  <a:pt x="9841" y="28327"/>
                  <a:pt x="9547" y="28548"/>
                </a:cubicBezTo>
                <a:cubicBezTo>
                  <a:pt x="9331" y="28381"/>
                  <a:pt x="9118" y="28194"/>
                  <a:pt x="8910" y="27987"/>
                </a:cubicBezTo>
                <a:lnTo>
                  <a:pt x="9931" y="27561"/>
                </a:lnTo>
                <a:close/>
                <a:moveTo>
                  <a:pt x="5223" y="27561"/>
                </a:moveTo>
                <a:lnTo>
                  <a:pt x="5223" y="28853"/>
                </a:lnTo>
                <a:cubicBezTo>
                  <a:pt x="4715" y="28544"/>
                  <a:pt x="4212" y="28114"/>
                  <a:pt x="3716" y="27561"/>
                </a:cubicBezTo>
                <a:close/>
                <a:moveTo>
                  <a:pt x="8372" y="27561"/>
                </a:moveTo>
                <a:cubicBezTo>
                  <a:pt x="8372" y="27562"/>
                  <a:pt x="8372" y="27562"/>
                  <a:pt x="8373" y="27563"/>
                </a:cubicBezTo>
                <a:cubicBezTo>
                  <a:pt x="8143" y="27833"/>
                  <a:pt x="7909" y="28078"/>
                  <a:pt x="7671" y="28295"/>
                </a:cubicBezTo>
                <a:lnTo>
                  <a:pt x="6005" y="28987"/>
                </a:lnTo>
                <a:lnTo>
                  <a:pt x="6005" y="27561"/>
                </a:lnTo>
                <a:close/>
                <a:moveTo>
                  <a:pt x="3578" y="27561"/>
                </a:moveTo>
                <a:cubicBezTo>
                  <a:pt x="4112" y="28166"/>
                  <a:pt x="4663" y="28635"/>
                  <a:pt x="5223" y="28963"/>
                </a:cubicBezTo>
                <a:lnTo>
                  <a:pt x="5223" y="28988"/>
                </a:lnTo>
                <a:lnTo>
                  <a:pt x="1796" y="27561"/>
                </a:lnTo>
                <a:close/>
                <a:moveTo>
                  <a:pt x="7146" y="28721"/>
                </a:moveTo>
                <a:lnTo>
                  <a:pt x="7146" y="28721"/>
                </a:lnTo>
                <a:cubicBezTo>
                  <a:pt x="6814" y="28960"/>
                  <a:pt x="6476" y="29144"/>
                  <a:pt x="6133" y="29271"/>
                </a:cubicBezTo>
                <a:cubicBezTo>
                  <a:pt x="6091" y="29257"/>
                  <a:pt x="6048" y="29243"/>
                  <a:pt x="6005" y="29228"/>
                </a:cubicBezTo>
                <a:lnTo>
                  <a:pt x="6005" y="29196"/>
                </a:lnTo>
                <a:lnTo>
                  <a:pt x="7146" y="28721"/>
                </a:lnTo>
                <a:close/>
                <a:moveTo>
                  <a:pt x="8805" y="28030"/>
                </a:moveTo>
                <a:cubicBezTo>
                  <a:pt x="9020" y="28245"/>
                  <a:pt x="9237" y="28439"/>
                  <a:pt x="9459" y="28611"/>
                </a:cubicBezTo>
                <a:cubicBezTo>
                  <a:pt x="8979" y="28959"/>
                  <a:pt x="8484" y="29203"/>
                  <a:pt x="7983" y="29327"/>
                </a:cubicBezTo>
                <a:cubicBezTo>
                  <a:pt x="7706" y="29396"/>
                  <a:pt x="7430" y="29431"/>
                  <a:pt x="7155" y="29431"/>
                </a:cubicBezTo>
                <a:cubicBezTo>
                  <a:pt x="6870" y="29431"/>
                  <a:pt x="6587" y="29394"/>
                  <a:pt x="6305" y="29320"/>
                </a:cubicBezTo>
                <a:cubicBezTo>
                  <a:pt x="6734" y="29144"/>
                  <a:pt x="7153" y="28886"/>
                  <a:pt x="7560" y="28549"/>
                </a:cubicBezTo>
                <a:lnTo>
                  <a:pt x="8805" y="28030"/>
                </a:lnTo>
                <a:close/>
                <a:moveTo>
                  <a:pt x="14086" y="20512"/>
                </a:moveTo>
                <a:cubicBezTo>
                  <a:pt x="14610" y="20855"/>
                  <a:pt x="15164" y="21031"/>
                  <a:pt x="15739" y="21031"/>
                </a:cubicBezTo>
                <a:cubicBezTo>
                  <a:pt x="15962" y="21031"/>
                  <a:pt x="16188" y="21004"/>
                  <a:pt x="16416" y="20953"/>
                </a:cubicBezTo>
                <a:cubicBezTo>
                  <a:pt x="16546" y="20923"/>
                  <a:pt x="16675" y="20885"/>
                  <a:pt x="16805" y="20839"/>
                </a:cubicBezTo>
                <a:cubicBezTo>
                  <a:pt x="16890" y="20873"/>
                  <a:pt x="16977" y="20904"/>
                  <a:pt x="17065" y="20931"/>
                </a:cubicBezTo>
                <a:lnTo>
                  <a:pt x="17065" y="26580"/>
                </a:lnTo>
                <a:cubicBezTo>
                  <a:pt x="15892" y="28095"/>
                  <a:pt x="14559" y="29093"/>
                  <a:pt x="13241" y="29422"/>
                </a:cubicBezTo>
                <a:cubicBezTo>
                  <a:pt x="13222" y="29427"/>
                  <a:pt x="13203" y="29430"/>
                  <a:pt x="13185" y="29435"/>
                </a:cubicBezTo>
                <a:cubicBezTo>
                  <a:pt x="12263" y="29212"/>
                  <a:pt x="11376" y="28653"/>
                  <a:pt x="10552" y="27771"/>
                </a:cubicBezTo>
                <a:cubicBezTo>
                  <a:pt x="10613" y="27703"/>
                  <a:pt x="10676" y="27632"/>
                  <a:pt x="10736" y="27561"/>
                </a:cubicBezTo>
                <a:lnTo>
                  <a:pt x="11017" y="27561"/>
                </a:lnTo>
                <a:cubicBezTo>
                  <a:pt x="11133" y="27561"/>
                  <a:pt x="11228" y="27467"/>
                  <a:pt x="11228" y="27351"/>
                </a:cubicBezTo>
                <a:lnTo>
                  <a:pt x="11228" y="27067"/>
                </a:lnTo>
                <a:cubicBezTo>
                  <a:pt x="11228" y="27035"/>
                  <a:pt x="11219" y="27004"/>
                  <a:pt x="11207" y="26978"/>
                </a:cubicBezTo>
                <a:cubicBezTo>
                  <a:pt x="12395" y="25390"/>
                  <a:pt x="13405" y="23149"/>
                  <a:pt x="14086" y="20512"/>
                </a:cubicBezTo>
                <a:close/>
                <a:moveTo>
                  <a:pt x="1720" y="27738"/>
                </a:moveTo>
                <a:lnTo>
                  <a:pt x="5223" y="29196"/>
                </a:lnTo>
                <a:lnTo>
                  <a:pt x="5223" y="29472"/>
                </a:lnTo>
                <a:cubicBezTo>
                  <a:pt x="5147" y="29478"/>
                  <a:pt x="5070" y="29481"/>
                  <a:pt x="4994" y="29481"/>
                </a:cubicBezTo>
                <a:cubicBezTo>
                  <a:pt x="3889" y="29481"/>
                  <a:pt x="2792" y="28897"/>
                  <a:pt x="1720" y="27738"/>
                </a:cubicBezTo>
                <a:close/>
                <a:moveTo>
                  <a:pt x="10478" y="27847"/>
                </a:moveTo>
                <a:cubicBezTo>
                  <a:pt x="11255" y="28678"/>
                  <a:pt x="12089" y="29226"/>
                  <a:pt x="12955" y="29483"/>
                </a:cubicBezTo>
                <a:cubicBezTo>
                  <a:pt x="12720" y="29524"/>
                  <a:pt x="12485" y="29545"/>
                  <a:pt x="12253" y="29545"/>
                </a:cubicBezTo>
                <a:cubicBezTo>
                  <a:pt x="11348" y="29545"/>
                  <a:pt x="10466" y="29230"/>
                  <a:pt x="9632" y="28611"/>
                </a:cubicBezTo>
                <a:cubicBezTo>
                  <a:pt x="9920" y="28392"/>
                  <a:pt x="10202" y="28137"/>
                  <a:pt x="10478" y="27847"/>
                </a:cubicBezTo>
                <a:close/>
                <a:moveTo>
                  <a:pt x="17065" y="26752"/>
                </a:moveTo>
                <a:lnTo>
                  <a:pt x="17065" y="28442"/>
                </a:lnTo>
                <a:cubicBezTo>
                  <a:pt x="16418" y="28924"/>
                  <a:pt x="15754" y="29257"/>
                  <a:pt x="15093" y="29422"/>
                </a:cubicBezTo>
                <a:cubicBezTo>
                  <a:pt x="14762" y="29504"/>
                  <a:pt x="14433" y="29545"/>
                  <a:pt x="14107" y="29545"/>
                </a:cubicBezTo>
                <a:cubicBezTo>
                  <a:pt x="13873" y="29545"/>
                  <a:pt x="13641" y="29524"/>
                  <a:pt x="13411" y="29483"/>
                </a:cubicBezTo>
                <a:cubicBezTo>
                  <a:pt x="14673" y="29123"/>
                  <a:pt x="15941" y="28171"/>
                  <a:pt x="17065" y="26752"/>
                </a:cubicBezTo>
                <a:close/>
                <a:moveTo>
                  <a:pt x="30428" y="1"/>
                </a:moveTo>
                <a:cubicBezTo>
                  <a:pt x="30226" y="1"/>
                  <a:pt x="30064" y="164"/>
                  <a:pt x="30064" y="364"/>
                </a:cubicBezTo>
                <a:lnTo>
                  <a:pt x="30064" y="4120"/>
                </a:lnTo>
                <a:lnTo>
                  <a:pt x="26971" y="4120"/>
                </a:lnTo>
                <a:lnTo>
                  <a:pt x="26971" y="3357"/>
                </a:lnTo>
                <a:lnTo>
                  <a:pt x="27918" y="3357"/>
                </a:lnTo>
                <a:cubicBezTo>
                  <a:pt x="27918" y="2752"/>
                  <a:pt x="27428" y="2262"/>
                  <a:pt x="26822" y="2262"/>
                </a:cubicBezTo>
                <a:cubicBezTo>
                  <a:pt x="26217" y="2262"/>
                  <a:pt x="25727" y="2752"/>
                  <a:pt x="25727" y="3357"/>
                </a:cubicBezTo>
                <a:lnTo>
                  <a:pt x="26673" y="3357"/>
                </a:lnTo>
                <a:lnTo>
                  <a:pt x="26673" y="4120"/>
                </a:lnTo>
                <a:lnTo>
                  <a:pt x="24114" y="4120"/>
                </a:lnTo>
                <a:lnTo>
                  <a:pt x="24114" y="3357"/>
                </a:lnTo>
                <a:lnTo>
                  <a:pt x="25060" y="3357"/>
                </a:lnTo>
                <a:cubicBezTo>
                  <a:pt x="25060" y="2752"/>
                  <a:pt x="24570" y="2262"/>
                  <a:pt x="23965" y="2262"/>
                </a:cubicBezTo>
                <a:cubicBezTo>
                  <a:pt x="23360" y="2262"/>
                  <a:pt x="22870" y="2752"/>
                  <a:pt x="22870" y="3357"/>
                </a:cubicBezTo>
                <a:lnTo>
                  <a:pt x="23816" y="3357"/>
                </a:lnTo>
                <a:lnTo>
                  <a:pt x="23816" y="4120"/>
                </a:lnTo>
                <a:lnTo>
                  <a:pt x="22261" y="4120"/>
                </a:lnTo>
                <a:cubicBezTo>
                  <a:pt x="22080" y="4120"/>
                  <a:pt x="21933" y="4267"/>
                  <a:pt x="21933" y="4448"/>
                </a:cubicBezTo>
                <a:lnTo>
                  <a:pt x="21933" y="4890"/>
                </a:lnTo>
                <a:cubicBezTo>
                  <a:pt x="21933" y="5071"/>
                  <a:pt x="22080" y="5218"/>
                  <a:pt x="22261" y="5218"/>
                </a:cubicBezTo>
                <a:lnTo>
                  <a:pt x="23801" y="5218"/>
                </a:lnTo>
                <a:cubicBezTo>
                  <a:pt x="23432" y="9242"/>
                  <a:pt x="22475" y="13010"/>
                  <a:pt x="21088" y="15877"/>
                </a:cubicBezTo>
                <a:cubicBezTo>
                  <a:pt x="20974" y="16114"/>
                  <a:pt x="20857" y="16342"/>
                  <a:pt x="20738" y="16564"/>
                </a:cubicBezTo>
                <a:cubicBezTo>
                  <a:pt x="20678" y="16551"/>
                  <a:pt x="20617" y="16544"/>
                  <a:pt x="20553" y="16544"/>
                </a:cubicBezTo>
                <a:cubicBezTo>
                  <a:pt x="20085" y="16544"/>
                  <a:pt x="19706" y="16923"/>
                  <a:pt x="19706" y="17390"/>
                </a:cubicBezTo>
                <a:lnTo>
                  <a:pt x="20266" y="17390"/>
                </a:lnTo>
                <a:cubicBezTo>
                  <a:pt x="20136" y="17604"/>
                  <a:pt x="20003" y="17809"/>
                  <a:pt x="19870" y="18005"/>
                </a:cubicBezTo>
                <a:lnTo>
                  <a:pt x="18006" y="18005"/>
                </a:lnTo>
                <a:lnTo>
                  <a:pt x="18006" y="15103"/>
                </a:lnTo>
                <a:cubicBezTo>
                  <a:pt x="18006" y="14947"/>
                  <a:pt x="17879" y="14822"/>
                  <a:pt x="17724" y="14822"/>
                </a:cubicBezTo>
                <a:lnTo>
                  <a:pt x="17346" y="14822"/>
                </a:lnTo>
                <a:cubicBezTo>
                  <a:pt x="17191" y="14822"/>
                  <a:pt x="17065" y="14947"/>
                  <a:pt x="17065" y="15103"/>
                </a:cubicBezTo>
                <a:lnTo>
                  <a:pt x="17065" y="18005"/>
                </a:lnTo>
                <a:lnTo>
                  <a:pt x="14676" y="18005"/>
                </a:lnTo>
                <a:lnTo>
                  <a:pt x="14676" y="17415"/>
                </a:lnTo>
                <a:lnTo>
                  <a:pt x="15406" y="17415"/>
                </a:lnTo>
                <a:cubicBezTo>
                  <a:pt x="15406" y="16948"/>
                  <a:pt x="15027" y="16568"/>
                  <a:pt x="14560" y="16568"/>
                </a:cubicBezTo>
                <a:cubicBezTo>
                  <a:pt x="14092" y="16568"/>
                  <a:pt x="13713" y="16948"/>
                  <a:pt x="13713" y="17415"/>
                </a:cubicBezTo>
                <a:lnTo>
                  <a:pt x="14445" y="17415"/>
                </a:lnTo>
                <a:lnTo>
                  <a:pt x="14445" y="18005"/>
                </a:lnTo>
                <a:lnTo>
                  <a:pt x="12468" y="18005"/>
                </a:lnTo>
                <a:lnTo>
                  <a:pt x="12468" y="17415"/>
                </a:lnTo>
                <a:lnTo>
                  <a:pt x="13199" y="17415"/>
                </a:lnTo>
                <a:cubicBezTo>
                  <a:pt x="13199" y="16948"/>
                  <a:pt x="12820" y="16568"/>
                  <a:pt x="12353" y="16568"/>
                </a:cubicBezTo>
                <a:cubicBezTo>
                  <a:pt x="11885" y="16568"/>
                  <a:pt x="11506" y="16948"/>
                  <a:pt x="11506" y="17415"/>
                </a:cubicBezTo>
                <a:lnTo>
                  <a:pt x="12237" y="17415"/>
                </a:lnTo>
                <a:lnTo>
                  <a:pt x="12237" y="18005"/>
                </a:lnTo>
                <a:lnTo>
                  <a:pt x="11037" y="18005"/>
                </a:lnTo>
                <a:cubicBezTo>
                  <a:pt x="10896" y="18005"/>
                  <a:pt x="10783" y="18118"/>
                  <a:pt x="10783" y="18259"/>
                </a:cubicBezTo>
                <a:lnTo>
                  <a:pt x="10783" y="18600"/>
                </a:lnTo>
                <a:cubicBezTo>
                  <a:pt x="10783" y="18739"/>
                  <a:pt x="10896" y="18853"/>
                  <a:pt x="11037" y="18853"/>
                </a:cubicBezTo>
                <a:lnTo>
                  <a:pt x="12013" y="18853"/>
                </a:lnTo>
                <a:cubicBezTo>
                  <a:pt x="11490" y="21545"/>
                  <a:pt x="10653" y="23911"/>
                  <a:pt x="9633" y="25722"/>
                </a:cubicBezTo>
                <a:cubicBezTo>
                  <a:pt x="9408" y="25839"/>
                  <a:pt x="9254" y="26074"/>
                  <a:pt x="9254" y="26346"/>
                </a:cubicBezTo>
                <a:lnTo>
                  <a:pt x="9260" y="26346"/>
                </a:lnTo>
                <a:cubicBezTo>
                  <a:pt x="9148" y="26521"/>
                  <a:pt x="9035" y="26693"/>
                  <a:pt x="8920" y="26856"/>
                </a:cubicBezTo>
                <a:lnTo>
                  <a:pt x="8218" y="26856"/>
                </a:lnTo>
                <a:lnTo>
                  <a:pt x="8218" y="26346"/>
                </a:lnTo>
                <a:lnTo>
                  <a:pt x="8826" y="26346"/>
                </a:lnTo>
                <a:cubicBezTo>
                  <a:pt x="8826" y="25956"/>
                  <a:pt x="8511" y="25642"/>
                  <a:pt x="8123" y="25642"/>
                </a:cubicBezTo>
                <a:cubicBezTo>
                  <a:pt x="7734" y="25642"/>
                  <a:pt x="7419" y="25956"/>
                  <a:pt x="7419" y="26346"/>
                </a:cubicBezTo>
                <a:lnTo>
                  <a:pt x="8027" y="26346"/>
                </a:lnTo>
                <a:lnTo>
                  <a:pt x="8027" y="26856"/>
                </a:lnTo>
                <a:lnTo>
                  <a:pt x="6005" y="26856"/>
                </a:lnTo>
                <a:lnTo>
                  <a:pt x="6005" y="24444"/>
                </a:lnTo>
                <a:cubicBezTo>
                  <a:pt x="6005" y="24314"/>
                  <a:pt x="5900" y="24210"/>
                  <a:pt x="5771" y="24210"/>
                </a:cubicBezTo>
                <a:lnTo>
                  <a:pt x="5456" y="24210"/>
                </a:lnTo>
                <a:cubicBezTo>
                  <a:pt x="5328" y="24210"/>
                  <a:pt x="5223" y="24314"/>
                  <a:pt x="5223" y="24444"/>
                </a:cubicBezTo>
                <a:lnTo>
                  <a:pt x="5223" y="26856"/>
                </a:lnTo>
                <a:lnTo>
                  <a:pt x="3237" y="26856"/>
                </a:lnTo>
                <a:lnTo>
                  <a:pt x="3237" y="26366"/>
                </a:lnTo>
                <a:lnTo>
                  <a:pt x="3844" y="26366"/>
                </a:lnTo>
                <a:cubicBezTo>
                  <a:pt x="3844" y="25977"/>
                  <a:pt x="3530" y="25662"/>
                  <a:pt x="3141" y="25662"/>
                </a:cubicBezTo>
                <a:cubicBezTo>
                  <a:pt x="2752" y="25662"/>
                  <a:pt x="2437" y="25977"/>
                  <a:pt x="2437" y="26366"/>
                </a:cubicBezTo>
                <a:lnTo>
                  <a:pt x="3045" y="26366"/>
                </a:lnTo>
                <a:lnTo>
                  <a:pt x="3045" y="26856"/>
                </a:lnTo>
                <a:lnTo>
                  <a:pt x="1401" y="26856"/>
                </a:lnTo>
                <a:lnTo>
                  <a:pt x="1401" y="26366"/>
                </a:lnTo>
                <a:lnTo>
                  <a:pt x="2009" y="26366"/>
                </a:lnTo>
                <a:cubicBezTo>
                  <a:pt x="2009" y="25977"/>
                  <a:pt x="1694" y="25662"/>
                  <a:pt x="1305" y="25662"/>
                </a:cubicBezTo>
                <a:cubicBezTo>
                  <a:pt x="916" y="25662"/>
                  <a:pt x="602" y="25977"/>
                  <a:pt x="602" y="26366"/>
                </a:cubicBezTo>
                <a:lnTo>
                  <a:pt x="1209" y="26366"/>
                </a:lnTo>
                <a:lnTo>
                  <a:pt x="1209" y="26856"/>
                </a:lnTo>
                <a:lnTo>
                  <a:pt x="211" y="26856"/>
                </a:lnTo>
                <a:cubicBezTo>
                  <a:pt x="94" y="26856"/>
                  <a:pt x="1" y="26950"/>
                  <a:pt x="1" y="27067"/>
                </a:cubicBezTo>
                <a:lnTo>
                  <a:pt x="1" y="27351"/>
                </a:lnTo>
                <a:cubicBezTo>
                  <a:pt x="1" y="27468"/>
                  <a:pt x="94" y="27561"/>
                  <a:pt x="211" y="27561"/>
                </a:cubicBezTo>
                <a:lnTo>
                  <a:pt x="1296" y="27561"/>
                </a:lnTo>
                <a:lnTo>
                  <a:pt x="1495" y="27644"/>
                </a:lnTo>
                <a:cubicBezTo>
                  <a:pt x="2634" y="28935"/>
                  <a:pt x="3805" y="29586"/>
                  <a:pt x="4991" y="29586"/>
                </a:cubicBezTo>
                <a:cubicBezTo>
                  <a:pt x="5068" y="29586"/>
                  <a:pt x="5145" y="29583"/>
                  <a:pt x="5222" y="29578"/>
                </a:cubicBezTo>
                <a:lnTo>
                  <a:pt x="5222" y="58992"/>
                </a:lnTo>
                <a:lnTo>
                  <a:pt x="4430" y="58992"/>
                </a:lnTo>
                <a:cubicBezTo>
                  <a:pt x="4175" y="58992"/>
                  <a:pt x="3969" y="59183"/>
                  <a:pt x="3969" y="59420"/>
                </a:cubicBezTo>
                <a:lnTo>
                  <a:pt x="3969" y="69999"/>
                </a:lnTo>
                <a:cubicBezTo>
                  <a:pt x="3969" y="70236"/>
                  <a:pt x="4175" y="70427"/>
                  <a:pt x="4430" y="70427"/>
                </a:cubicBezTo>
                <a:lnTo>
                  <a:pt x="6796" y="70427"/>
                </a:lnTo>
                <a:cubicBezTo>
                  <a:pt x="7052" y="70427"/>
                  <a:pt x="7259" y="70236"/>
                  <a:pt x="7259" y="69999"/>
                </a:cubicBezTo>
                <a:lnTo>
                  <a:pt x="7259" y="59420"/>
                </a:lnTo>
                <a:cubicBezTo>
                  <a:pt x="7259" y="59183"/>
                  <a:pt x="7052" y="58992"/>
                  <a:pt x="6796" y="58992"/>
                </a:cubicBezTo>
                <a:lnTo>
                  <a:pt x="6004" y="58992"/>
                </a:lnTo>
                <a:lnTo>
                  <a:pt x="6004" y="29427"/>
                </a:lnTo>
                <a:cubicBezTo>
                  <a:pt x="6054" y="29412"/>
                  <a:pt x="6104" y="29394"/>
                  <a:pt x="6153" y="29377"/>
                </a:cubicBezTo>
                <a:cubicBezTo>
                  <a:pt x="6493" y="29480"/>
                  <a:pt x="6835" y="29533"/>
                  <a:pt x="7177" y="29533"/>
                </a:cubicBezTo>
                <a:cubicBezTo>
                  <a:pt x="7455" y="29533"/>
                  <a:pt x="7731" y="29499"/>
                  <a:pt x="8008" y="29430"/>
                </a:cubicBezTo>
                <a:cubicBezTo>
                  <a:pt x="8531" y="29300"/>
                  <a:pt x="9045" y="29044"/>
                  <a:pt x="9545" y="28678"/>
                </a:cubicBezTo>
                <a:cubicBezTo>
                  <a:pt x="10404" y="29322"/>
                  <a:pt x="11314" y="29651"/>
                  <a:pt x="12250" y="29651"/>
                </a:cubicBezTo>
                <a:cubicBezTo>
                  <a:pt x="12558" y="29651"/>
                  <a:pt x="12869" y="29614"/>
                  <a:pt x="13183" y="29542"/>
                </a:cubicBezTo>
                <a:cubicBezTo>
                  <a:pt x="13486" y="29613"/>
                  <a:pt x="13791" y="29651"/>
                  <a:pt x="14100" y="29651"/>
                </a:cubicBezTo>
                <a:cubicBezTo>
                  <a:pt x="14437" y="29651"/>
                  <a:pt x="14776" y="29609"/>
                  <a:pt x="15118" y="29524"/>
                </a:cubicBezTo>
                <a:cubicBezTo>
                  <a:pt x="15770" y="29361"/>
                  <a:pt x="16426" y="29037"/>
                  <a:pt x="17065" y="28570"/>
                </a:cubicBezTo>
                <a:lnTo>
                  <a:pt x="17065" y="56662"/>
                </a:lnTo>
                <a:lnTo>
                  <a:pt x="16111" y="56662"/>
                </a:lnTo>
                <a:cubicBezTo>
                  <a:pt x="15805" y="56662"/>
                  <a:pt x="15555" y="56892"/>
                  <a:pt x="15555" y="57177"/>
                </a:cubicBezTo>
                <a:lnTo>
                  <a:pt x="15555" y="69902"/>
                </a:lnTo>
                <a:cubicBezTo>
                  <a:pt x="15555" y="70186"/>
                  <a:pt x="15805" y="70416"/>
                  <a:pt x="16111" y="70416"/>
                </a:cubicBezTo>
                <a:lnTo>
                  <a:pt x="18958" y="70416"/>
                </a:lnTo>
                <a:cubicBezTo>
                  <a:pt x="19264" y="70416"/>
                  <a:pt x="19513" y="70186"/>
                  <a:pt x="19513" y="69902"/>
                </a:cubicBezTo>
                <a:lnTo>
                  <a:pt x="19513" y="57177"/>
                </a:lnTo>
                <a:cubicBezTo>
                  <a:pt x="19513" y="56892"/>
                  <a:pt x="19264" y="56662"/>
                  <a:pt x="18958" y="56662"/>
                </a:cubicBezTo>
                <a:lnTo>
                  <a:pt x="18005" y="56662"/>
                </a:lnTo>
                <a:lnTo>
                  <a:pt x="18005" y="27771"/>
                </a:lnTo>
                <a:cubicBezTo>
                  <a:pt x="18568" y="27219"/>
                  <a:pt x="19107" y="26556"/>
                  <a:pt x="19607" y="25794"/>
                </a:cubicBezTo>
                <a:cubicBezTo>
                  <a:pt x="20659" y="24189"/>
                  <a:pt x="21505" y="22202"/>
                  <a:pt x="22051" y="20083"/>
                </a:cubicBezTo>
                <a:cubicBezTo>
                  <a:pt x="22778" y="20682"/>
                  <a:pt x="23605" y="20994"/>
                  <a:pt x="24498" y="20994"/>
                </a:cubicBezTo>
                <a:cubicBezTo>
                  <a:pt x="24800" y="20994"/>
                  <a:pt x="25111" y="20959"/>
                  <a:pt x="25427" y="20887"/>
                </a:cubicBezTo>
                <a:cubicBezTo>
                  <a:pt x="25489" y="20872"/>
                  <a:pt x="25550" y="20857"/>
                  <a:pt x="25612" y="20840"/>
                </a:cubicBezTo>
                <a:cubicBezTo>
                  <a:pt x="25969" y="20942"/>
                  <a:pt x="26342" y="20995"/>
                  <a:pt x="26727" y="20995"/>
                </a:cubicBezTo>
                <a:cubicBezTo>
                  <a:pt x="27068" y="20995"/>
                  <a:pt x="27420" y="20955"/>
                  <a:pt x="27780" y="20872"/>
                </a:cubicBezTo>
                <a:cubicBezTo>
                  <a:pt x="28531" y="20701"/>
                  <a:pt x="29302" y="20353"/>
                  <a:pt x="30063" y="19846"/>
                </a:cubicBezTo>
                <a:lnTo>
                  <a:pt x="30063" y="54153"/>
                </a:lnTo>
                <a:lnTo>
                  <a:pt x="28830" y="54153"/>
                </a:lnTo>
                <a:cubicBezTo>
                  <a:pt x="28432" y="54153"/>
                  <a:pt x="28111" y="54451"/>
                  <a:pt x="28111" y="54819"/>
                </a:cubicBezTo>
                <a:lnTo>
                  <a:pt x="28111" y="71289"/>
                </a:lnTo>
                <a:cubicBezTo>
                  <a:pt x="28111" y="71657"/>
                  <a:pt x="28432" y="71956"/>
                  <a:pt x="28830" y="71956"/>
                </a:cubicBezTo>
                <a:lnTo>
                  <a:pt x="32514" y="71956"/>
                </a:lnTo>
                <a:cubicBezTo>
                  <a:pt x="32911" y="71956"/>
                  <a:pt x="33234" y="71657"/>
                  <a:pt x="33234" y="71289"/>
                </a:cubicBezTo>
                <a:lnTo>
                  <a:pt x="33234" y="54819"/>
                </a:lnTo>
                <a:cubicBezTo>
                  <a:pt x="33234" y="54451"/>
                  <a:pt x="32911" y="54153"/>
                  <a:pt x="32514" y="54153"/>
                </a:cubicBezTo>
                <a:lnTo>
                  <a:pt x="31280" y="54153"/>
                </a:lnTo>
                <a:lnTo>
                  <a:pt x="31280" y="18891"/>
                </a:lnTo>
                <a:cubicBezTo>
                  <a:pt x="34159" y="16286"/>
                  <a:pt x="36688" y="11427"/>
                  <a:pt x="37293" y="5260"/>
                </a:cubicBezTo>
                <a:lnTo>
                  <a:pt x="37394" y="5218"/>
                </a:lnTo>
                <a:lnTo>
                  <a:pt x="39083" y="5218"/>
                </a:lnTo>
                <a:cubicBezTo>
                  <a:pt x="39265" y="5218"/>
                  <a:pt x="39412" y="5071"/>
                  <a:pt x="39412" y="4890"/>
                </a:cubicBezTo>
                <a:lnTo>
                  <a:pt x="39412" y="4448"/>
                </a:lnTo>
                <a:cubicBezTo>
                  <a:pt x="39412" y="4267"/>
                  <a:pt x="39265" y="4120"/>
                  <a:pt x="39084" y="4120"/>
                </a:cubicBezTo>
                <a:lnTo>
                  <a:pt x="37585" y="4120"/>
                </a:lnTo>
                <a:lnTo>
                  <a:pt x="37585" y="3325"/>
                </a:lnTo>
                <a:lnTo>
                  <a:pt x="38531" y="3325"/>
                </a:lnTo>
                <a:cubicBezTo>
                  <a:pt x="38531" y="2719"/>
                  <a:pt x="38040" y="2229"/>
                  <a:pt x="37435" y="2229"/>
                </a:cubicBezTo>
                <a:cubicBezTo>
                  <a:pt x="36831" y="2229"/>
                  <a:pt x="36340" y="2720"/>
                  <a:pt x="36340" y="3325"/>
                </a:cubicBezTo>
                <a:lnTo>
                  <a:pt x="37286" y="3325"/>
                </a:lnTo>
                <a:lnTo>
                  <a:pt x="37286" y="4120"/>
                </a:lnTo>
                <a:lnTo>
                  <a:pt x="34728" y="4120"/>
                </a:lnTo>
                <a:lnTo>
                  <a:pt x="34728" y="3325"/>
                </a:lnTo>
                <a:lnTo>
                  <a:pt x="35674" y="3325"/>
                </a:lnTo>
                <a:cubicBezTo>
                  <a:pt x="35674" y="2719"/>
                  <a:pt x="35184" y="2229"/>
                  <a:pt x="34579" y="2229"/>
                </a:cubicBezTo>
                <a:cubicBezTo>
                  <a:pt x="33973" y="2229"/>
                  <a:pt x="33482" y="2720"/>
                  <a:pt x="33482" y="3325"/>
                </a:cubicBezTo>
                <a:lnTo>
                  <a:pt x="34429" y="3325"/>
                </a:lnTo>
                <a:lnTo>
                  <a:pt x="34429" y="4120"/>
                </a:lnTo>
                <a:lnTo>
                  <a:pt x="31282" y="4120"/>
                </a:lnTo>
                <a:lnTo>
                  <a:pt x="31282" y="364"/>
                </a:lnTo>
                <a:cubicBezTo>
                  <a:pt x="31282" y="164"/>
                  <a:pt x="31118" y="1"/>
                  <a:pt x="30918" y="1"/>
                </a:cubicBez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758C3-3BE6-4D13-9B49-6F2647243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395" y="159093"/>
            <a:ext cx="4752000" cy="653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46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ED54E1-67A3-4865-9CAE-72FA3151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263" y="104781"/>
            <a:ext cx="3712929" cy="590711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200" dirty="0">
                <a:ln/>
                <a:solidFill>
                  <a:schemeClr val="accent3"/>
                </a:solidFill>
                <a:cs typeface="B Farnaz" panose="00000400000000000000" pitchFamily="2" charset="-78"/>
              </a:rPr>
              <a:t>محاسبه انرژی </a:t>
            </a:r>
            <a:r>
              <a:rPr lang="fa-IR" sz="3200" dirty="0" err="1">
                <a:ln/>
                <a:solidFill>
                  <a:schemeClr val="accent3"/>
                </a:solidFill>
                <a:cs typeface="B Farnaz" panose="00000400000000000000" pitchFamily="2" charset="-78"/>
              </a:rPr>
              <a:t>راکتیو</a:t>
            </a:r>
            <a:endParaRPr lang="en-US" sz="3200" dirty="0">
              <a:ln/>
              <a:solidFill>
                <a:schemeClr val="accent3"/>
              </a:solidFill>
              <a:cs typeface="B Farnaz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908720"/>
                <a:ext cx="2808312" cy="662938"/>
              </a:xfrm>
              <a:prstGeom prst="rect">
                <a:avLst/>
              </a:prstGeom>
              <a:noFill/>
              <a:ln w="28575">
                <a:solidFill>
                  <a:srgbClr val="B65A06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100" b="0" i="1" smtClean="0">
                          <a:latin typeface="Cambria Math" panose="02040503050406030204" pitchFamily="18" charset="0"/>
                          <a:cs typeface="B Homa" panose="00000400000000000000" pitchFamily="2" charset="-78"/>
                        </a:rPr>
                        <m:t>قدرت</m:t>
                      </m:r>
                      <m:r>
                        <a:rPr lang="fa-IR" sz="1100" b="0" i="1" smtClean="0">
                          <a:latin typeface="Cambria Math" panose="02040503050406030204" pitchFamily="18" charset="0"/>
                          <a:cs typeface="B Homa" panose="00000400000000000000" pitchFamily="2" charset="-78"/>
                        </a:rPr>
                        <m:t> </m:t>
                      </m:r>
                      <m:r>
                        <a:rPr lang="fa-IR" sz="1100" b="0" i="1" smtClean="0">
                          <a:latin typeface="Cambria Math" panose="02040503050406030204" pitchFamily="18" charset="0"/>
                          <a:cs typeface="B Homa" panose="00000400000000000000" pitchFamily="2" charset="-78"/>
                        </a:rPr>
                        <m:t>ضریب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  <a:cs typeface="B Homa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1100" b="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  <m:t>اکتیو</m:t>
                          </m:r>
                          <m:r>
                            <a:rPr lang="fa-IR" sz="1100" b="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  <m:t> </m:t>
                          </m:r>
                          <m:r>
                            <a:rPr lang="fa-IR" sz="1100" b="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  <m:t>مصارف</m:t>
                          </m:r>
                          <m:r>
                            <a:rPr lang="fa-IR" sz="1100" b="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  <m:t> </m:t>
                          </m:r>
                          <m:r>
                            <a:rPr lang="fa-IR" sz="1100" b="0" i="1" smtClean="0">
                              <a:latin typeface="Cambria Math" panose="02040503050406030204" pitchFamily="18" charset="0"/>
                              <a:cs typeface="B Homa" panose="00000400000000000000" pitchFamily="2" charset="-78"/>
                            </a:rPr>
                            <m:t>کل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  <a:cs typeface="B Homa" panose="00000400000000000000" pitchFamily="2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100" b="0" i="1" smtClean="0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اکتیو</m:t>
                                  </m:r>
                                  <m:r>
                                    <a:rPr lang="fa-IR" sz="1100" b="0" i="1" smtClean="0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fa-IR" sz="1100" b="0" i="1" smtClean="0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مصارف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cs typeface="B Homa" panose="00000400000000000000" pitchFamily="2" charset="-7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100" b="0" i="1" smtClean="0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را</m:t>
                                  </m:r>
                                  <m:r>
                                    <a:rPr lang="fa-IR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کتیو</m:t>
                                  </m:r>
                                  <m:r>
                                    <a:rPr lang="fa-IR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fa-IR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مصارف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cs typeface="B Homa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fa-IR" sz="1600" dirty="0">
                  <a:cs typeface="B Homa" panose="000004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8720"/>
                <a:ext cx="2808312" cy="662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B65A0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Decision 8"/>
          <p:cNvSpPr/>
          <p:nvPr/>
        </p:nvSpPr>
        <p:spPr>
          <a:xfrm>
            <a:off x="193366" y="1916832"/>
            <a:ext cx="2110067" cy="935730"/>
          </a:xfrm>
          <a:prstGeom prst="flowChartDecision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400" dirty="0">
                <a:solidFill>
                  <a:schemeClr val="tx1"/>
                </a:solidFill>
                <a:cs typeface="B Homa" panose="00000400000000000000" pitchFamily="2" charset="-78"/>
              </a:rPr>
              <a:t>0.91 &gt; ضریب قدرت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96" y="3212976"/>
                <a:ext cx="2560924" cy="446854"/>
              </a:xfrm>
              <a:prstGeom prst="rect">
                <a:avLst/>
              </a:prstGeom>
              <a:noFill/>
              <a:ln w="28575">
                <a:solidFill>
                  <a:srgbClr val="B65A06"/>
                </a:solidFill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زیان</m:t>
                    </m:r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ضریب</m:t>
                    </m:r>
                    <m:r>
                      <a:rPr lang="en-US" sz="140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</m:ctrlPr>
                      </m:fPr>
                      <m:num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0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.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91</m:t>
                        </m:r>
                      </m:num>
                      <m:den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قدرت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 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ضریب</m:t>
                        </m:r>
                      </m:den>
                    </m:f>
                  </m:oMath>
                </a14:m>
                <a:r>
                  <a:rPr lang="fa-IR" sz="1400" dirty="0">
                    <a:cs typeface="B Homa" panose="00000400000000000000" pitchFamily="2" charset="-78"/>
                  </a:rPr>
                  <a:t> </a:t>
                </a:r>
                <a:r>
                  <a:rPr lang="en-US" sz="1400" dirty="0">
                    <a:cs typeface="B Homa" panose="00000400000000000000" pitchFamily="2" charset="-78"/>
                  </a:rPr>
                  <a:t> - 1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2976"/>
                <a:ext cx="2560924" cy="446854"/>
              </a:xfrm>
              <a:prstGeom prst="rect">
                <a:avLst/>
              </a:prstGeom>
              <a:blipFill>
                <a:blip r:embed="rId3"/>
                <a:stretch>
                  <a:fillRect l="-471" b="-3846"/>
                </a:stretch>
              </a:blipFill>
              <a:ln w="28575">
                <a:solidFill>
                  <a:srgbClr val="B65A0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4830" y="2204864"/>
                <a:ext cx="1427718" cy="368627"/>
              </a:xfrm>
              <a:prstGeom prst="rect">
                <a:avLst/>
              </a:prstGeom>
              <a:noFill/>
              <a:ln w="28575">
                <a:solidFill>
                  <a:srgbClr val="B65A06"/>
                </a:solidFill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16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زیان</m:t>
                    </m:r>
                    <m:r>
                      <a:rPr lang="fa-IR" sz="16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 </m:t>
                    </m:r>
                    <m:r>
                      <a:rPr lang="fa-IR" sz="16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ضریب</m:t>
                    </m:r>
                    <m:r>
                      <a:rPr lang="en-US" sz="160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=</m:t>
                    </m:r>
                  </m:oMath>
                </a14:m>
                <a:r>
                  <a:rPr lang="en-US" sz="1600" dirty="0">
                    <a:cs typeface="B Homa" panose="00000400000000000000" pitchFamily="2" charset="-78"/>
                  </a:rPr>
                  <a:t>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30" y="2204864"/>
                <a:ext cx="1427718" cy="368627"/>
              </a:xfrm>
              <a:prstGeom prst="rect">
                <a:avLst/>
              </a:prstGeom>
              <a:blipFill>
                <a:blip r:embed="rId4"/>
                <a:stretch>
                  <a:fillRect l="-2092" b="-15385"/>
                </a:stretch>
              </a:blipFill>
              <a:ln w="28575">
                <a:solidFill>
                  <a:srgbClr val="B65A0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48399" y="2852936"/>
            <a:ext cx="1" cy="35596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9" idx="3"/>
            <a:endCxn id="12" idx="1"/>
          </p:cNvCxnSpPr>
          <p:nvPr/>
        </p:nvCxnSpPr>
        <p:spPr>
          <a:xfrm>
            <a:off x="2303433" y="2384697"/>
            <a:ext cx="401397" cy="448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259632" y="1628800"/>
            <a:ext cx="0" cy="32929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39944" y="2060848"/>
            <a:ext cx="53185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r>
              <a:rPr lang="en-US" dirty="0"/>
              <a:t>No</a:t>
            </a:r>
            <a:endParaRPr lang="fa-IR" dirty="0"/>
          </a:p>
        </p:txBody>
      </p:sp>
      <p:sp>
        <p:nvSpPr>
          <p:cNvPr id="31" name="TextBox 30"/>
          <p:cNvSpPr txBox="1"/>
          <p:nvPr/>
        </p:nvSpPr>
        <p:spPr>
          <a:xfrm>
            <a:off x="767381" y="2833191"/>
            <a:ext cx="420243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1">
            <a:spAutoFit/>
          </a:bodyPr>
          <a:lstStyle/>
          <a:p>
            <a:r>
              <a:rPr lang="en-US" sz="1400" dirty="0"/>
              <a:t>Yes</a:t>
            </a:r>
            <a:endParaRPr lang="fa-I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15816" y="941880"/>
                <a:ext cx="2170383" cy="61491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600" u="sng" dirty="0">
                    <a:cs typeface="B Homa" panose="00000400000000000000" pitchFamily="2" charset="-78"/>
                  </a:rPr>
                  <a:t>        2755520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  <m:t>2755520</m:t>
                            </m:r>
                          </m:e>
                          <m:sup>
                            <m:r>
                              <a:rPr lang="en-US" sz="160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  <m:t>1278560</m:t>
                            </m:r>
                          </m:e>
                          <m:sup>
                            <m:r>
                              <a:rPr lang="en-US" sz="1600" i="1" smtClean="0">
                                <a:latin typeface="Cambria Math" panose="02040503050406030204" pitchFamily="18" charset="0"/>
                                <a:cs typeface="B Homa" panose="00000400000000000000" pitchFamily="2" charset="-78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>
                    <a:cs typeface="B Homa" panose="00000400000000000000" pitchFamily="2" charset="-78"/>
                  </a:rPr>
                  <a:t> </a:t>
                </a:r>
                <a:endParaRPr lang="fa-IR" sz="1600" dirty="0">
                  <a:cs typeface="B Homa" panose="000004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941880"/>
                <a:ext cx="2170383" cy="614912"/>
              </a:xfrm>
              <a:prstGeom prst="rect">
                <a:avLst/>
              </a:prstGeom>
              <a:blipFill>
                <a:blip r:embed="rId5"/>
                <a:stretch>
                  <a:fillRect t="-3000" r="-927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57995" y="108691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0.9071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4509" y="1104252"/>
            <a:ext cx="12241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0.9071 &lt; 0.91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64755" y="1080444"/>
            <a:ext cx="363429" cy="3916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3D70B0-063E-4436-AE50-6D088F15258F}"/>
                  </a:ext>
                </a:extLst>
              </p:cNvPr>
              <p:cNvSpPr txBox="1"/>
              <p:nvPr/>
            </p:nvSpPr>
            <p:spPr>
              <a:xfrm>
                <a:off x="193366" y="5707352"/>
                <a:ext cx="8771122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B65A06"/>
                </a:solidFill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12315074059</m:t>
                    </m:r>
                    <m:r>
                      <m:rPr>
                        <m:nor/>
                      </m:rPr>
                      <a:rPr lang="en-US" b="0" i="0" smtClean="0"/>
                      <m:t>+</m:t>
                    </m:r>
                  </m:oMath>
                </a14:m>
                <a:r>
                  <a:rPr lang="en-US" dirty="0"/>
                  <a:t>3694904323</a:t>
                </a:r>
                <a:r>
                  <a:rPr lang="en-US" sz="1400" dirty="0"/>
                  <a:t>+</a:t>
                </a:r>
                <a:r>
                  <a:rPr lang="en-US" dirty="0"/>
                  <a:t>7835495779</a:t>
                </a:r>
                <a:r>
                  <a:rPr lang="en-US" sz="1400" dirty="0"/>
                  <a:t> </a:t>
                </a:r>
                <a:r>
                  <a:rPr lang="en-US" dirty="0"/>
                  <a:t>+662374282+143481)*0.0032*9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fa-I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703193999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3D70B0-063E-4436-AE50-6D088F15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6" y="5707352"/>
                <a:ext cx="8771122" cy="369332"/>
              </a:xfrm>
              <a:prstGeom prst="rect">
                <a:avLst/>
              </a:prstGeom>
              <a:blipFill>
                <a:blip r:embed="rId6"/>
                <a:stretch>
                  <a:fillRect t="-6061" b="-18182"/>
                </a:stretch>
              </a:blipFill>
              <a:ln w="28575">
                <a:solidFill>
                  <a:srgbClr val="B65A0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17">
            <a:extLst>
              <a:ext uri="{FF2B5EF4-FFF2-40B4-BE49-F238E27FC236}">
                <a16:creationId xmlns:a16="http://schemas.microsoft.com/office/drawing/2014/main" id="{7984F00A-F5C5-4282-9059-E81B2C7CEE30}"/>
              </a:ext>
            </a:extLst>
          </p:cNvPr>
          <p:cNvSpPr/>
          <p:nvPr/>
        </p:nvSpPr>
        <p:spPr>
          <a:xfrm>
            <a:off x="2997302" y="3298589"/>
            <a:ext cx="382574" cy="3282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11">
            <a:extLst>
              <a:ext uri="{FF2B5EF4-FFF2-40B4-BE49-F238E27FC236}">
                <a16:creationId xmlns:a16="http://schemas.microsoft.com/office/drawing/2014/main" id="{51AB9DBF-7CAD-4555-9C3E-E42C3046C86F}"/>
              </a:ext>
            </a:extLst>
          </p:cNvPr>
          <p:cNvSpPr/>
          <p:nvPr/>
        </p:nvSpPr>
        <p:spPr>
          <a:xfrm>
            <a:off x="3113187" y="25964"/>
            <a:ext cx="3275060" cy="78274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0A6C6DE-A623-4CCE-BF30-15650D3B0AD2}"/>
              </a:ext>
            </a:extLst>
          </p:cNvPr>
          <p:cNvSpPr txBox="1">
            <a:spLocks/>
          </p:cNvSpPr>
          <p:nvPr/>
        </p:nvSpPr>
        <p:spPr>
          <a:xfrm>
            <a:off x="3083607" y="104026"/>
            <a:ext cx="3275060" cy="59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محاسبه انرژی راکتیو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Shape 11">
            <a:extLst>
              <a:ext uri="{FF2B5EF4-FFF2-40B4-BE49-F238E27FC236}">
                <a16:creationId xmlns:a16="http://schemas.microsoft.com/office/drawing/2014/main" id="{6AE60FCC-A691-0D74-5D70-33DC55E7937F}"/>
              </a:ext>
            </a:extLst>
          </p:cNvPr>
          <p:cNvSpPr/>
          <p:nvPr/>
        </p:nvSpPr>
        <p:spPr>
          <a:xfrm>
            <a:off x="1223759" y="4321832"/>
            <a:ext cx="1188000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11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97% بهای انرژی بر مبنای </a:t>
            </a:r>
            <a:r>
              <a:rPr lang="fa-IR" sz="11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1.3 </a:t>
            </a:r>
          </a:p>
          <a:p>
            <a:pPr algn="ctr" rtl="1"/>
            <a:r>
              <a:rPr lang="fa-IR" sz="11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حداکثر نرخ بازار عمده فروشی</a:t>
            </a:r>
          </a:p>
        </p:txBody>
      </p:sp>
      <p:sp>
        <p:nvSpPr>
          <p:cNvPr id="3" name="Shape 11">
            <a:extLst>
              <a:ext uri="{FF2B5EF4-FFF2-40B4-BE49-F238E27FC236}">
                <a16:creationId xmlns:a16="http://schemas.microsoft.com/office/drawing/2014/main" id="{F64A41B7-F92D-675B-46F6-F0BCCF97A31E}"/>
              </a:ext>
            </a:extLst>
          </p:cNvPr>
          <p:cNvSpPr/>
          <p:nvPr/>
        </p:nvSpPr>
        <p:spPr>
          <a:xfrm>
            <a:off x="3923927" y="4345456"/>
            <a:ext cx="936104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97% </a:t>
            </a:r>
          </a:p>
          <a:p>
            <a:pPr algn="ctr" rtl="1"/>
            <a:r>
              <a:rPr lang="fa-IR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ما</a:t>
            </a:r>
            <a:r>
              <a:rPr lang="en-US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fa-IR" sz="105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التفاوت</a:t>
            </a:r>
            <a:r>
              <a:rPr lang="fa-IR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اجرای مقررات</a:t>
            </a:r>
          </a:p>
        </p:txBody>
      </p:sp>
      <p:sp>
        <p:nvSpPr>
          <p:cNvPr id="4" name="Shape 11">
            <a:extLst>
              <a:ext uri="{FF2B5EF4-FFF2-40B4-BE49-F238E27FC236}">
                <a16:creationId xmlns:a16="http://schemas.microsoft.com/office/drawing/2014/main" id="{B5AAE94D-5B6D-F491-362E-C5D2E77FEE32}"/>
              </a:ext>
            </a:extLst>
          </p:cNvPr>
          <p:cNvSpPr/>
          <p:nvPr/>
        </p:nvSpPr>
        <p:spPr>
          <a:xfrm>
            <a:off x="5004047" y="4360155"/>
            <a:ext cx="1044000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105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تجاوز از قدرت</a:t>
            </a:r>
            <a:endParaRPr lang="en-US" sz="105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Shape 11">
            <a:extLst>
              <a:ext uri="{FF2B5EF4-FFF2-40B4-BE49-F238E27FC236}">
                <a16:creationId xmlns:a16="http://schemas.microsoft.com/office/drawing/2014/main" id="{DE0A8FA3-0CCF-24FD-8102-6D01230BE54B}"/>
              </a:ext>
            </a:extLst>
          </p:cNvPr>
          <p:cNvSpPr/>
          <p:nvPr/>
        </p:nvSpPr>
        <p:spPr>
          <a:xfrm>
            <a:off x="6228183" y="4354819"/>
            <a:ext cx="792000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12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آبونمان</a:t>
            </a:r>
            <a:endParaRPr lang="en-US" sz="12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0D325369-E58F-5EAD-D964-D46BA727597F}"/>
              </a:ext>
            </a:extLst>
          </p:cNvPr>
          <p:cNvSpPr/>
          <p:nvPr/>
        </p:nvSpPr>
        <p:spPr>
          <a:xfrm>
            <a:off x="8338950" y="4354819"/>
            <a:ext cx="697545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9</a:t>
            </a:r>
            <a:endParaRPr lang="en-US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A3B6832C-E06D-DBDA-FC7D-25E74EF0AEBC}"/>
              </a:ext>
            </a:extLst>
          </p:cNvPr>
          <p:cNvSpPr/>
          <p:nvPr/>
        </p:nvSpPr>
        <p:spPr>
          <a:xfrm>
            <a:off x="35496" y="4345456"/>
            <a:ext cx="936104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بهای </a:t>
            </a:r>
            <a:r>
              <a:rPr lang="fa-IR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راکتیو</a:t>
            </a:r>
            <a:endParaRPr lang="en-US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F29FE2F2-E653-3B2D-ACFD-A51763406CF7}"/>
              </a:ext>
            </a:extLst>
          </p:cNvPr>
          <p:cNvSpPr/>
          <p:nvPr/>
        </p:nvSpPr>
        <p:spPr>
          <a:xfrm>
            <a:off x="7351840" y="4354819"/>
            <a:ext cx="936000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12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ضریب زیان</a:t>
            </a:r>
            <a:endParaRPr lang="en-US" sz="12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2" name="Shape 11">
            <a:extLst>
              <a:ext uri="{FF2B5EF4-FFF2-40B4-BE49-F238E27FC236}">
                <a16:creationId xmlns:a16="http://schemas.microsoft.com/office/drawing/2014/main" id="{3BD6F0BD-1EDD-6809-7A1C-56E409F2EAD6}"/>
              </a:ext>
            </a:extLst>
          </p:cNvPr>
          <p:cNvSpPr/>
          <p:nvPr/>
        </p:nvSpPr>
        <p:spPr>
          <a:xfrm>
            <a:off x="2555775" y="4315288"/>
            <a:ext cx="1188000" cy="10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11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3% بهای انرژی بر مبنای نرخ تجدید پذیر  </a:t>
            </a:r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D95FAD23-02AD-6CD0-3F81-86645BE16AB8}"/>
              </a:ext>
            </a:extLst>
          </p:cNvPr>
          <p:cNvSpPr/>
          <p:nvPr/>
        </p:nvSpPr>
        <p:spPr>
          <a:xfrm>
            <a:off x="827583" y="4777384"/>
            <a:ext cx="504056" cy="36004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1F6C7360-00B1-3C2E-DA5E-A208677DEB8E}"/>
              </a:ext>
            </a:extLst>
          </p:cNvPr>
          <p:cNvSpPr/>
          <p:nvPr/>
        </p:nvSpPr>
        <p:spPr>
          <a:xfrm>
            <a:off x="2221336" y="4705376"/>
            <a:ext cx="504056" cy="432048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5AC1CB4B-213D-4D31-3D02-6D59DEF868EA}"/>
              </a:ext>
            </a:extLst>
          </p:cNvPr>
          <p:cNvSpPr/>
          <p:nvPr/>
        </p:nvSpPr>
        <p:spPr>
          <a:xfrm>
            <a:off x="3570990" y="4705376"/>
            <a:ext cx="504056" cy="432048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9B5BDBE7-146B-477D-94A1-7F016A3D71C3}"/>
              </a:ext>
            </a:extLst>
          </p:cNvPr>
          <p:cNvSpPr/>
          <p:nvPr/>
        </p:nvSpPr>
        <p:spPr>
          <a:xfrm>
            <a:off x="4668616" y="4705376"/>
            <a:ext cx="504056" cy="432048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4D1B0970-EB0C-1161-7508-4EFB982D8855}"/>
              </a:ext>
            </a:extLst>
          </p:cNvPr>
          <p:cNvSpPr/>
          <p:nvPr/>
        </p:nvSpPr>
        <p:spPr>
          <a:xfrm>
            <a:off x="5870618" y="4705376"/>
            <a:ext cx="504056" cy="432048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A1614B70-EF5A-17C5-5BAD-89E80217520E}"/>
              </a:ext>
            </a:extLst>
          </p:cNvPr>
          <p:cNvSpPr/>
          <p:nvPr/>
        </p:nvSpPr>
        <p:spPr>
          <a:xfrm>
            <a:off x="6980238" y="4642791"/>
            <a:ext cx="504056" cy="504056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F224B9C5-6886-90C5-1156-E07BB4586FA3}"/>
              </a:ext>
            </a:extLst>
          </p:cNvPr>
          <p:cNvSpPr/>
          <p:nvPr/>
        </p:nvSpPr>
        <p:spPr>
          <a:xfrm>
            <a:off x="8086922" y="4642791"/>
            <a:ext cx="504056" cy="504056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935CF91A-DAF1-B826-51D2-1177620D04C2}"/>
              </a:ext>
            </a:extLst>
          </p:cNvPr>
          <p:cNvSpPr/>
          <p:nvPr/>
        </p:nvSpPr>
        <p:spPr>
          <a:xfrm>
            <a:off x="6660231" y="4241565"/>
            <a:ext cx="360040" cy="1275667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CCEA6B1-AE61-CFF7-7142-B7D1BC3BAAC5}"/>
              </a:ext>
            </a:extLst>
          </p:cNvPr>
          <p:cNvSpPr/>
          <p:nvPr/>
        </p:nvSpPr>
        <p:spPr>
          <a:xfrm flipH="1">
            <a:off x="1259631" y="4215174"/>
            <a:ext cx="360040" cy="1275667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6BA76-1575-4F15-BE92-3472D3342B97}"/>
                  </a:ext>
                </a:extLst>
              </p:cNvPr>
              <p:cNvSpPr txBox="1"/>
              <p:nvPr/>
            </p:nvSpPr>
            <p:spPr>
              <a:xfrm>
                <a:off x="3723585" y="3239213"/>
                <a:ext cx="2560924" cy="398314"/>
              </a:xfrm>
              <a:prstGeom prst="rect">
                <a:avLst/>
              </a:prstGeom>
              <a:noFill/>
              <a:ln w="28575">
                <a:solidFill>
                  <a:srgbClr val="B65A06"/>
                </a:solidFill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زیان</m:t>
                    </m:r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ضریب</m:t>
                    </m:r>
                    <m:r>
                      <a:rPr lang="en-US" sz="1400" i="1" smtClean="0">
                        <a:latin typeface="Cambria Math" panose="02040503050406030204" pitchFamily="18" charset="0"/>
                        <a:cs typeface="B Homa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</m:ctrlPr>
                      </m:fPr>
                      <m:num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0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.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91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.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9071</m:t>
                        </m:r>
                        <m:r>
                          <a:rPr lang="fa-IR" sz="1400" b="0" i="1" smtClean="0">
                            <a:latin typeface="Cambria Math" panose="02040503050406030204" pitchFamily="18" charset="0"/>
                            <a:cs typeface="B Homa" panose="000004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r>
                  <a:rPr lang="fa-IR" sz="1400" dirty="0">
                    <a:cs typeface="B Homa" panose="00000400000000000000" pitchFamily="2" charset="-78"/>
                  </a:rPr>
                  <a:t> </a:t>
                </a:r>
                <a:r>
                  <a:rPr lang="en-US" sz="1400" dirty="0">
                    <a:cs typeface="B Homa" panose="00000400000000000000" pitchFamily="2" charset="-78"/>
                  </a:rPr>
                  <a:t> - 1=0.0032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6BA76-1575-4F15-BE92-3472D334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85" y="3239213"/>
                <a:ext cx="2560924" cy="398314"/>
              </a:xfrm>
              <a:prstGeom prst="rect">
                <a:avLst/>
              </a:prstGeom>
              <a:blipFill>
                <a:blip r:embed="rId7"/>
                <a:stretch>
                  <a:fillRect l="-471" b="-4225"/>
                </a:stretch>
              </a:blipFill>
              <a:ln w="28575">
                <a:solidFill>
                  <a:srgbClr val="B65A0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hape 11">
            <a:hlinkClick r:id="rId8" action="ppaction://hlinksldjump"/>
            <a:extLst>
              <a:ext uri="{FF2B5EF4-FFF2-40B4-BE49-F238E27FC236}">
                <a16:creationId xmlns:a16="http://schemas.microsoft.com/office/drawing/2014/main" id="{4994A055-7C05-4005-A413-74487EE24B35}"/>
              </a:ext>
            </a:extLst>
          </p:cNvPr>
          <p:cNvSpPr/>
          <p:nvPr/>
        </p:nvSpPr>
        <p:spPr>
          <a:xfrm>
            <a:off x="215516" y="83696"/>
            <a:ext cx="972108" cy="510192"/>
          </a:xfrm>
          <a:prstGeom prst="roundRect">
            <a:avLst>
              <a:gd name="adj" fmla="val 25366"/>
            </a:avLst>
          </a:prstGeom>
          <a:solidFill>
            <a:schemeClr val="accent2">
              <a:lumMod val="20000"/>
              <a:lumOff val="80000"/>
            </a:schemeClr>
          </a:solidFill>
          <a:ln w="22860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 rtl="1"/>
            <a:r>
              <a:rPr lang="fa-IR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بازگشت</a:t>
            </a:r>
            <a:endParaRPr lang="en-US" sz="20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91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122-C29B-4E1C-8F8C-2AD6D1EC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44624"/>
            <a:ext cx="3376065" cy="79208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200" dirty="0">
                <a:ln/>
                <a:solidFill>
                  <a:schemeClr val="accent3"/>
                </a:solidFill>
                <a:cs typeface="B Farnaz" panose="00000400000000000000" pitchFamily="2" charset="-78"/>
              </a:rPr>
              <a:t>بهای سوخت (تبصره 14)</a:t>
            </a:r>
          </a:p>
        </p:txBody>
      </p:sp>
      <p:sp>
        <p:nvSpPr>
          <p:cNvPr id="5" name="Shape 11">
            <a:extLst>
              <a:ext uri="{FF2B5EF4-FFF2-40B4-BE49-F238E27FC236}">
                <a16:creationId xmlns:a16="http://schemas.microsoft.com/office/drawing/2014/main" id="{0E7D686B-B800-458C-84C6-EA580040D7EA}"/>
              </a:ext>
            </a:extLst>
          </p:cNvPr>
          <p:cNvSpPr/>
          <p:nvPr/>
        </p:nvSpPr>
        <p:spPr>
          <a:xfrm>
            <a:off x="519554" y="1033056"/>
            <a:ext cx="2411760" cy="1351374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1B353C-4198-45DF-9530-250DF8240489}"/>
              </a:ext>
            </a:extLst>
          </p:cNvPr>
          <p:cNvSpPr txBox="1">
            <a:spLocks/>
          </p:cNvSpPr>
          <p:nvPr/>
        </p:nvSpPr>
        <p:spPr>
          <a:xfrm>
            <a:off x="892932" y="916787"/>
            <a:ext cx="1665003" cy="14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بهای سوخت</a:t>
            </a:r>
            <a:b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(تبصره 14)</a:t>
            </a:r>
          </a:p>
        </p:txBody>
      </p:sp>
      <p:sp>
        <p:nvSpPr>
          <p:cNvPr id="7" name="Google Shape;588;p33">
            <a:extLst>
              <a:ext uri="{FF2B5EF4-FFF2-40B4-BE49-F238E27FC236}">
                <a16:creationId xmlns:a16="http://schemas.microsoft.com/office/drawing/2014/main" id="{693149EB-60E8-497F-A52B-757C8FA2B29E}"/>
              </a:ext>
            </a:extLst>
          </p:cNvPr>
          <p:cNvSpPr/>
          <p:nvPr/>
        </p:nvSpPr>
        <p:spPr>
          <a:xfrm flipH="1">
            <a:off x="1601370" y="3470603"/>
            <a:ext cx="559498" cy="618187"/>
          </a:xfrm>
          <a:custGeom>
            <a:avLst/>
            <a:gdLst/>
            <a:ahLst/>
            <a:cxnLst/>
            <a:rect l="l" t="t" r="r" b="b"/>
            <a:pathLst>
              <a:path w="12593" h="13452" extrusionOk="0">
                <a:moveTo>
                  <a:pt x="0" y="13452"/>
                </a:moveTo>
                <a:cubicBezTo>
                  <a:pt x="6142" y="13452"/>
                  <a:pt x="12593" y="6142"/>
                  <a:pt x="12593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589;p33">
            <a:extLst>
              <a:ext uri="{FF2B5EF4-FFF2-40B4-BE49-F238E27FC236}">
                <a16:creationId xmlns:a16="http://schemas.microsoft.com/office/drawing/2014/main" id="{AC4F3CED-3A50-48CE-96DB-D6DABAF4ED5F}"/>
              </a:ext>
            </a:extLst>
          </p:cNvPr>
          <p:cNvSpPr/>
          <p:nvPr/>
        </p:nvSpPr>
        <p:spPr>
          <a:xfrm flipH="1">
            <a:off x="1158477" y="3386505"/>
            <a:ext cx="490708" cy="3436278"/>
          </a:xfrm>
          <a:custGeom>
            <a:avLst/>
            <a:gdLst/>
            <a:ahLst/>
            <a:cxnLst/>
            <a:rect l="l" t="t" r="r" b="b"/>
            <a:pathLst>
              <a:path w="3722" h="26064" extrusionOk="0">
                <a:moveTo>
                  <a:pt x="3572" y="1210"/>
                </a:moveTo>
                <a:lnTo>
                  <a:pt x="3572" y="605"/>
                </a:lnTo>
                <a:lnTo>
                  <a:pt x="3721" y="605"/>
                </a:lnTo>
                <a:lnTo>
                  <a:pt x="3721" y="406"/>
                </a:lnTo>
                <a:lnTo>
                  <a:pt x="2278" y="406"/>
                </a:lnTo>
                <a:lnTo>
                  <a:pt x="2278" y="0"/>
                </a:lnTo>
                <a:lnTo>
                  <a:pt x="1445" y="0"/>
                </a:lnTo>
                <a:lnTo>
                  <a:pt x="1445" y="406"/>
                </a:lnTo>
                <a:lnTo>
                  <a:pt x="0" y="406"/>
                </a:lnTo>
                <a:lnTo>
                  <a:pt x="0" y="605"/>
                </a:lnTo>
                <a:lnTo>
                  <a:pt x="150" y="605"/>
                </a:lnTo>
                <a:lnTo>
                  <a:pt x="150" y="1210"/>
                </a:lnTo>
                <a:lnTo>
                  <a:pt x="301" y="1210"/>
                </a:lnTo>
                <a:lnTo>
                  <a:pt x="860" y="1963"/>
                </a:lnTo>
                <a:lnTo>
                  <a:pt x="696" y="1963"/>
                </a:lnTo>
                <a:lnTo>
                  <a:pt x="696" y="2573"/>
                </a:lnTo>
                <a:lnTo>
                  <a:pt x="0" y="2573"/>
                </a:lnTo>
                <a:lnTo>
                  <a:pt x="0" y="2772"/>
                </a:lnTo>
                <a:lnTo>
                  <a:pt x="149" y="2772"/>
                </a:lnTo>
                <a:lnTo>
                  <a:pt x="149" y="3376"/>
                </a:lnTo>
                <a:lnTo>
                  <a:pt x="548" y="3376"/>
                </a:lnTo>
                <a:lnTo>
                  <a:pt x="548" y="2772"/>
                </a:lnTo>
                <a:lnTo>
                  <a:pt x="1445" y="2772"/>
                </a:lnTo>
                <a:lnTo>
                  <a:pt x="1445" y="6207"/>
                </a:lnTo>
                <a:lnTo>
                  <a:pt x="0" y="6207"/>
                </a:lnTo>
                <a:lnTo>
                  <a:pt x="0" y="6406"/>
                </a:lnTo>
                <a:lnTo>
                  <a:pt x="149" y="6406"/>
                </a:lnTo>
                <a:lnTo>
                  <a:pt x="149" y="7010"/>
                </a:lnTo>
                <a:lnTo>
                  <a:pt x="548" y="7010"/>
                </a:lnTo>
                <a:lnTo>
                  <a:pt x="548" y="6406"/>
                </a:lnTo>
                <a:lnTo>
                  <a:pt x="1445" y="6406"/>
                </a:lnTo>
                <a:lnTo>
                  <a:pt x="1445" y="26064"/>
                </a:lnTo>
                <a:lnTo>
                  <a:pt x="2277" y="26064"/>
                </a:lnTo>
                <a:lnTo>
                  <a:pt x="2277" y="6406"/>
                </a:lnTo>
                <a:lnTo>
                  <a:pt x="3174" y="6406"/>
                </a:lnTo>
                <a:lnTo>
                  <a:pt x="3174" y="7010"/>
                </a:lnTo>
                <a:lnTo>
                  <a:pt x="3572" y="7010"/>
                </a:lnTo>
                <a:lnTo>
                  <a:pt x="3572" y="6406"/>
                </a:lnTo>
                <a:lnTo>
                  <a:pt x="3721" y="6406"/>
                </a:lnTo>
                <a:lnTo>
                  <a:pt x="3721" y="6207"/>
                </a:lnTo>
                <a:lnTo>
                  <a:pt x="2277" y="6207"/>
                </a:lnTo>
                <a:lnTo>
                  <a:pt x="2277" y="2772"/>
                </a:lnTo>
                <a:lnTo>
                  <a:pt x="3174" y="2772"/>
                </a:lnTo>
                <a:lnTo>
                  <a:pt x="3174" y="3376"/>
                </a:lnTo>
                <a:lnTo>
                  <a:pt x="3572" y="3376"/>
                </a:lnTo>
                <a:lnTo>
                  <a:pt x="3572" y="2772"/>
                </a:lnTo>
                <a:lnTo>
                  <a:pt x="3721" y="2772"/>
                </a:lnTo>
                <a:lnTo>
                  <a:pt x="3721" y="2573"/>
                </a:lnTo>
                <a:lnTo>
                  <a:pt x="3026" y="2573"/>
                </a:lnTo>
                <a:lnTo>
                  <a:pt x="3026" y="1963"/>
                </a:lnTo>
                <a:lnTo>
                  <a:pt x="2863" y="1963"/>
                </a:lnTo>
                <a:lnTo>
                  <a:pt x="3420" y="1210"/>
                </a:lnTo>
                <a:lnTo>
                  <a:pt x="3572" y="1210"/>
                </a:lnTo>
                <a:close/>
                <a:moveTo>
                  <a:pt x="1445" y="2573"/>
                </a:moveTo>
                <a:lnTo>
                  <a:pt x="1094" y="2573"/>
                </a:lnTo>
                <a:lnTo>
                  <a:pt x="1094" y="1963"/>
                </a:lnTo>
                <a:lnTo>
                  <a:pt x="964" y="1963"/>
                </a:lnTo>
                <a:lnTo>
                  <a:pt x="406" y="1209"/>
                </a:lnTo>
                <a:lnTo>
                  <a:pt x="549" y="1209"/>
                </a:lnTo>
                <a:lnTo>
                  <a:pt x="549" y="605"/>
                </a:lnTo>
                <a:lnTo>
                  <a:pt x="1445" y="605"/>
                </a:lnTo>
                <a:close/>
                <a:moveTo>
                  <a:pt x="2759" y="1963"/>
                </a:moveTo>
                <a:lnTo>
                  <a:pt x="2628" y="1963"/>
                </a:lnTo>
                <a:lnTo>
                  <a:pt x="2628" y="2573"/>
                </a:lnTo>
                <a:lnTo>
                  <a:pt x="2278" y="2573"/>
                </a:lnTo>
                <a:lnTo>
                  <a:pt x="2278" y="605"/>
                </a:lnTo>
                <a:lnTo>
                  <a:pt x="3174" y="605"/>
                </a:lnTo>
                <a:lnTo>
                  <a:pt x="3174" y="1209"/>
                </a:lnTo>
                <a:lnTo>
                  <a:pt x="3317" y="1209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590;p33">
            <a:extLst>
              <a:ext uri="{FF2B5EF4-FFF2-40B4-BE49-F238E27FC236}">
                <a16:creationId xmlns:a16="http://schemas.microsoft.com/office/drawing/2014/main" id="{F9711448-4905-440C-AF64-0A052F969FA7}"/>
              </a:ext>
            </a:extLst>
          </p:cNvPr>
          <p:cNvSpPr/>
          <p:nvPr/>
        </p:nvSpPr>
        <p:spPr>
          <a:xfrm flipH="1">
            <a:off x="2141709" y="4027872"/>
            <a:ext cx="399115" cy="2794879"/>
          </a:xfrm>
          <a:custGeom>
            <a:avLst/>
            <a:gdLst/>
            <a:ahLst/>
            <a:cxnLst/>
            <a:rect l="l" t="t" r="r" b="b"/>
            <a:pathLst>
              <a:path w="3722" h="26064" extrusionOk="0">
                <a:moveTo>
                  <a:pt x="3572" y="1210"/>
                </a:moveTo>
                <a:lnTo>
                  <a:pt x="3572" y="605"/>
                </a:lnTo>
                <a:lnTo>
                  <a:pt x="3721" y="605"/>
                </a:lnTo>
                <a:lnTo>
                  <a:pt x="3721" y="406"/>
                </a:lnTo>
                <a:lnTo>
                  <a:pt x="2278" y="406"/>
                </a:lnTo>
                <a:lnTo>
                  <a:pt x="2278" y="0"/>
                </a:lnTo>
                <a:lnTo>
                  <a:pt x="1445" y="0"/>
                </a:lnTo>
                <a:lnTo>
                  <a:pt x="1445" y="406"/>
                </a:lnTo>
                <a:lnTo>
                  <a:pt x="0" y="406"/>
                </a:lnTo>
                <a:lnTo>
                  <a:pt x="0" y="605"/>
                </a:lnTo>
                <a:lnTo>
                  <a:pt x="150" y="605"/>
                </a:lnTo>
                <a:lnTo>
                  <a:pt x="150" y="1210"/>
                </a:lnTo>
                <a:lnTo>
                  <a:pt x="301" y="1210"/>
                </a:lnTo>
                <a:lnTo>
                  <a:pt x="860" y="1963"/>
                </a:lnTo>
                <a:lnTo>
                  <a:pt x="696" y="1963"/>
                </a:lnTo>
                <a:lnTo>
                  <a:pt x="696" y="2573"/>
                </a:lnTo>
                <a:lnTo>
                  <a:pt x="0" y="2573"/>
                </a:lnTo>
                <a:lnTo>
                  <a:pt x="0" y="2772"/>
                </a:lnTo>
                <a:lnTo>
                  <a:pt x="149" y="2772"/>
                </a:lnTo>
                <a:lnTo>
                  <a:pt x="149" y="3376"/>
                </a:lnTo>
                <a:lnTo>
                  <a:pt x="548" y="3376"/>
                </a:lnTo>
                <a:lnTo>
                  <a:pt x="548" y="2772"/>
                </a:lnTo>
                <a:lnTo>
                  <a:pt x="1445" y="2772"/>
                </a:lnTo>
                <a:lnTo>
                  <a:pt x="1445" y="6207"/>
                </a:lnTo>
                <a:lnTo>
                  <a:pt x="0" y="6207"/>
                </a:lnTo>
                <a:lnTo>
                  <a:pt x="0" y="6406"/>
                </a:lnTo>
                <a:lnTo>
                  <a:pt x="149" y="6406"/>
                </a:lnTo>
                <a:lnTo>
                  <a:pt x="149" y="7010"/>
                </a:lnTo>
                <a:lnTo>
                  <a:pt x="548" y="7010"/>
                </a:lnTo>
                <a:lnTo>
                  <a:pt x="548" y="6406"/>
                </a:lnTo>
                <a:lnTo>
                  <a:pt x="1445" y="6406"/>
                </a:lnTo>
                <a:lnTo>
                  <a:pt x="1445" y="26064"/>
                </a:lnTo>
                <a:lnTo>
                  <a:pt x="2277" y="26064"/>
                </a:lnTo>
                <a:lnTo>
                  <a:pt x="2277" y="6406"/>
                </a:lnTo>
                <a:lnTo>
                  <a:pt x="3174" y="6406"/>
                </a:lnTo>
                <a:lnTo>
                  <a:pt x="3174" y="7010"/>
                </a:lnTo>
                <a:lnTo>
                  <a:pt x="3572" y="7010"/>
                </a:lnTo>
                <a:lnTo>
                  <a:pt x="3572" y="6406"/>
                </a:lnTo>
                <a:lnTo>
                  <a:pt x="3721" y="6406"/>
                </a:lnTo>
                <a:lnTo>
                  <a:pt x="3721" y="6207"/>
                </a:lnTo>
                <a:lnTo>
                  <a:pt x="2277" y="6207"/>
                </a:lnTo>
                <a:lnTo>
                  <a:pt x="2277" y="2772"/>
                </a:lnTo>
                <a:lnTo>
                  <a:pt x="3174" y="2772"/>
                </a:lnTo>
                <a:lnTo>
                  <a:pt x="3174" y="3376"/>
                </a:lnTo>
                <a:lnTo>
                  <a:pt x="3572" y="3376"/>
                </a:lnTo>
                <a:lnTo>
                  <a:pt x="3572" y="2772"/>
                </a:lnTo>
                <a:lnTo>
                  <a:pt x="3721" y="2772"/>
                </a:lnTo>
                <a:lnTo>
                  <a:pt x="3721" y="2573"/>
                </a:lnTo>
                <a:lnTo>
                  <a:pt x="3026" y="2573"/>
                </a:lnTo>
                <a:lnTo>
                  <a:pt x="3026" y="1963"/>
                </a:lnTo>
                <a:lnTo>
                  <a:pt x="2863" y="1963"/>
                </a:lnTo>
                <a:lnTo>
                  <a:pt x="3420" y="1210"/>
                </a:lnTo>
                <a:lnTo>
                  <a:pt x="3572" y="1210"/>
                </a:lnTo>
                <a:close/>
                <a:moveTo>
                  <a:pt x="1445" y="2573"/>
                </a:moveTo>
                <a:lnTo>
                  <a:pt x="1094" y="2573"/>
                </a:lnTo>
                <a:lnTo>
                  <a:pt x="1094" y="1963"/>
                </a:lnTo>
                <a:lnTo>
                  <a:pt x="964" y="1963"/>
                </a:lnTo>
                <a:lnTo>
                  <a:pt x="406" y="1209"/>
                </a:lnTo>
                <a:lnTo>
                  <a:pt x="549" y="1209"/>
                </a:lnTo>
                <a:lnTo>
                  <a:pt x="549" y="605"/>
                </a:lnTo>
                <a:lnTo>
                  <a:pt x="1445" y="605"/>
                </a:lnTo>
                <a:close/>
                <a:moveTo>
                  <a:pt x="2759" y="1963"/>
                </a:moveTo>
                <a:lnTo>
                  <a:pt x="2628" y="1963"/>
                </a:lnTo>
                <a:lnTo>
                  <a:pt x="2628" y="2573"/>
                </a:lnTo>
                <a:lnTo>
                  <a:pt x="2278" y="2573"/>
                </a:lnTo>
                <a:lnTo>
                  <a:pt x="2278" y="605"/>
                </a:lnTo>
                <a:lnTo>
                  <a:pt x="3174" y="605"/>
                </a:lnTo>
                <a:lnTo>
                  <a:pt x="3174" y="1209"/>
                </a:lnTo>
                <a:lnTo>
                  <a:pt x="3317" y="1209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591;p33">
            <a:extLst>
              <a:ext uri="{FF2B5EF4-FFF2-40B4-BE49-F238E27FC236}">
                <a16:creationId xmlns:a16="http://schemas.microsoft.com/office/drawing/2014/main" id="{35B7B71F-F994-4348-B2B3-943AC519BF80}"/>
              </a:ext>
            </a:extLst>
          </p:cNvPr>
          <p:cNvSpPr/>
          <p:nvPr/>
        </p:nvSpPr>
        <p:spPr>
          <a:xfrm flipH="1">
            <a:off x="82828" y="2739366"/>
            <a:ext cx="583125" cy="4083441"/>
          </a:xfrm>
          <a:custGeom>
            <a:avLst/>
            <a:gdLst/>
            <a:ahLst/>
            <a:cxnLst/>
            <a:rect l="l" t="t" r="r" b="b"/>
            <a:pathLst>
              <a:path w="3722" h="26064" extrusionOk="0">
                <a:moveTo>
                  <a:pt x="3572" y="1210"/>
                </a:moveTo>
                <a:lnTo>
                  <a:pt x="3572" y="605"/>
                </a:lnTo>
                <a:lnTo>
                  <a:pt x="3721" y="605"/>
                </a:lnTo>
                <a:lnTo>
                  <a:pt x="3721" y="406"/>
                </a:lnTo>
                <a:lnTo>
                  <a:pt x="2278" y="406"/>
                </a:lnTo>
                <a:lnTo>
                  <a:pt x="2278" y="0"/>
                </a:lnTo>
                <a:lnTo>
                  <a:pt x="1445" y="0"/>
                </a:lnTo>
                <a:lnTo>
                  <a:pt x="1445" y="406"/>
                </a:lnTo>
                <a:lnTo>
                  <a:pt x="0" y="406"/>
                </a:lnTo>
                <a:lnTo>
                  <a:pt x="0" y="605"/>
                </a:lnTo>
                <a:lnTo>
                  <a:pt x="150" y="605"/>
                </a:lnTo>
                <a:lnTo>
                  <a:pt x="150" y="1210"/>
                </a:lnTo>
                <a:lnTo>
                  <a:pt x="301" y="1210"/>
                </a:lnTo>
                <a:lnTo>
                  <a:pt x="860" y="1963"/>
                </a:lnTo>
                <a:lnTo>
                  <a:pt x="696" y="1963"/>
                </a:lnTo>
                <a:lnTo>
                  <a:pt x="696" y="2573"/>
                </a:lnTo>
                <a:lnTo>
                  <a:pt x="0" y="2573"/>
                </a:lnTo>
                <a:lnTo>
                  <a:pt x="0" y="2772"/>
                </a:lnTo>
                <a:lnTo>
                  <a:pt x="149" y="2772"/>
                </a:lnTo>
                <a:lnTo>
                  <a:pt x="149" y="3376"/>
                </a:lnTo>
                <a:lnTo>
                  <a:pt x="548" y="3376"/>
                </a:lnTo>
                <a:lnTo>
                  <a:pt x="548" y="2772"/>
                </a:lnTo>
                <a:lnTo>
                  <a:pt x="1445" y="2772"/>
                </a:lnTo>
                <a:lnTo>
                  <a:pt x="1445" y="6207"/>
                </a:lnTo>
                <a:lnTo>
                  <a:pt x="0" y="6207"/>
                </a:lnTo>
                <a:lnTo>
                  <a:pt x="0" y="6406"/>
                </a:lnTo>
                <a:lnTo>
                  <a:pt x="149" y="6406"/>
                </a:lnTo>
                <a:lnTo>
                  <a:pt x="149" y="7010"/>
                </a:lnTo>
                <a:lnTo>
                  <a:pt x="548" y="7010"/>
                </a:lnTo>
                <a:lnTo>
                  <a:pt x="548" y="6406"/>
                </a:lnTo>
                <a:lnTo>
                  <a:pt x="1445" y="6406"/>
                </a:lnTo>
                <a:lnTo>
                  <a:pt x="1445" y="26064"/>
                </a:lnTo>
                <a:lnTo>
                  <a:pt x="2277" y="26064"/>
                </a:lnTo>
                <a:lnTo>
                  <a:pt x="2277" y="6406"/>
                </a:lnTo>
                <a:lnTo>
                  <a:pt x="3174" y="6406"/>
                </a:lnTo>
                <a:lnTo>
                  <a:pt x="3174" y="7010"/>
                </a:lnTo>
                <a:lnTo>
                  <a:pt x="3572" y="7010"/>
                </a:lnTo>
                <a:lnTo>
                  <a:pt x="3572" y="6406"/>
                </a:lnTo>
                <a:lnTo>
                  <a:pt x="3721" y="6406"/>
                </a:lnTo>
                <a:lnTo>
                  <a:pt x="3721" y="6207"/>
                </a:lnTo>
                <a:lnTo>
                  <a:pt x="2277" y="6207"/>
                </a:lnTo>
                <a:lnTo>
                  <a:pt x="2277" y="2772"/>
                </a:lnTo>
                <a:lnTo>
                  <a:pt x="3174" y="2772"/>
                </a:lnTo>
                <a:lnTo>
                  <a:pt x="3174" y="3376"/>
                </a:lnTo>
                <a:lnTo>
                  <a:pt x="3572" y="3376"/>
                </a:lnTo>
                <a:lnTo>
                  <a:pt x="3572" y="2772"/>
                </a:lnTo>
                <a:lnTo>
                  <a:pt x="3721" y="2772"/>
                </a:lnTo>
                <a:lnTo>
                  <a:pt x="3721" y="2573"/>
                </a:lnTo>
                <a:lnTo>
                  <a:pt x="3026" y="2573"/>
                </a:lnTo>
                <a:lnTo>
                  <a:pt x="3026" y="1963"/>
                </a:lnTo>
                <a:lnTo>
                  <a:pt x="2863" y="1963"/>
                </a:lnTo>
                <a:lnTo>
                  <a:pt x="3420" y="1210"/>
                </a:lnTo>
                <a:lnTo>
                  <a:pt x="3572" y="1210"/>
                </a:lnTo>
                <a:close/>
                <a:moveTo>
                  <a:pt x="1445" y="2573"/>
                </a:moveTo>
                <a:lnTo>
                  <a:pt x="1094" y="2573"/>
                </a:lnTo>
                <a:lnTo>
                  <a:pt x="1094" y="1963"/>
                </a:lnTo>
                <a:lnTo>
                  <a:pt x="964" y="1963"/>
                </a:lnTo>
                <a:lnTo>
                  <a:pt x="406" y="1209"/>
                </a:lnTo>
                <a:lnTo>
                  <a:pt x="549" y="1209"/>
                </a:lnTo>
                <a:lnTo>
                  <a:pt x="549" y="605"/>
                </a:lnTo>
                <a:lnTo>
                  <a:pt x="1445" y="605"/>
                </a:lnTo>
                <a:close/>
                <a:moveTo>
                  <a:pt x="2759" y="1963"/>
                </a:moveTo>
                <a:lnTo>
                  <a:pt x="2628" y="1963"/>
                </a:lnTo>
                <a:lnTo>
                  <a:pt x="2628" y="2573"/>
                </a:lnTo>
                <a:lnTo>
                  <a:pt x="2278" y="2573"/>
                </a:lnTo>
                <a:lnTo>
                  <a:pt x="2278" y="605"/>
                </a:lnTo>
                <a:lnTo>
                  <a:pt x="3174" y="605"/>
                </a:lnTo>
                <a:lnTo>
                  <a:pt x="3174" y="1209"/>
                </a:lnTo>
                <a:lnTo>
                  <a:pt x="3317" y="1209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592;p33">
            <a:extLst>
              <a:ext uri="{FF2B5EF4-FFF2-40B4-BE49-F238E27FC236}">
                <a16:creationId xmlns:a16="http://schemas.microsoft.com/office/drawing/2014/main" id="{305601BC-D0D4-4DB6-A568-8205F46E1FA1}"/>
              </a:ext>
            </a:extLst>
          </p:cNvPr>
          <p:cNvSpPr/>
          <p:nvPr/>
        </p:nvSpPr>
        <p:spPr>
          <a:xfrm flipH="1">
            <a:off x="582014" y="2839319"/>
            <a:ext cx="605573" cy="657065"/>
          </a:xfrm>
          <a:custGeom>
            <a:avLst/>
            <a:gdLst/>
            <a:ahLst/>
            <a:cxnLst/>
            <a:rect l="l" t="t" r="r" b="b"/>
            <a:pathLst>
              <a:path w="12020" h="14298" extrusionOk="0">
                <a:moveTo>
                  <a:pt x="0" y="13737"/>
                </a:moveTo>
                <a:cubicBezTo>
                  <a:pt x="5217" y="16868"/>
                  <a:pt x="10098" y="5773"/>
                  <a:pt x="12020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593;p33">
            <a:extLst>
              <a:ext uri="{FF2B5EF4-FFF2-40B4-BE49-F238E27FC236}">
                <a16:creationId xmlns:a16="http://schemas.microsoft.com/office/drawing/2014/main" id="{A1B44AB2-0623-4268-96E5-46754A0A607C}"/>
              </a:ext>
            </a:extLst>
          </p:cNvPr>
          <p:cNvSpPr/>
          <p:nvPr/>
        </p:nvSpPr>
        <p:spPr>
          <a:xfrm flipH="1">
            <a:off x="569447" y="3128651"/>
            <a:ext cx="631330" cy="631330"/>
          </a:xfrm>
          <a:custGeom>
            <a:avLst/>
            <a:gdLst/>
            <a:ahLst/>
            <a:cxnLst/>
            <a:rect l="l" t="t" r="r" b="b"/>
            <a:pathLst>
              <a:path w="13738" h="13738" extrusionOk="0">
                <a:moveTo>
                  <a:pt x="0" y="13738"/>
                </a:moveTo>
                <a:cubicBezTo>
                  <a:pt x="6476" y="13738"/>
                  <a:pt x="12169" y="6283"/>
                  <a:pt x="13738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Google Shape;594;p33">
            <a:extLst>
              <a:ext uri="{FF2B5EF4-FFF2-40B4-BE49-F238E27FC236}">
                <a16:creationId xmlns:a16="http://schemas.microsoft.com/office/drawing/2014/main" id="{3D27B8D8-3F6B-4846-BE26-584700DCA2C9}"/>
              </a:ext>
            </a:extLst>
          </p:cNvPr>
          <p:cNvSpPr/>
          <p:nvPr/>
        </p:nvSpPr>
        <p:spPr>
          <a:xfrm flipH="1">
            <a:off x="1613958" y="4226746"/>
            <a:ext cx="559502" cy="493649"/>
          </a:xfrm>
          <a:custGeom>
            <a:avLst/>
            <a:gdLst/>
            <a:ahLst/>
            <a:cxnLst/>
            <a:rect l="l" t="t" r="r" b="b"/>
            <a:pathLst>
              <a:path w="12175" h="10742" extrusionOk="0">
                <a:moveTo>
                  <a:pt x="0" y="10742"/>
                </a:moveTo>
                <a:cubicBezTo>
                  <a:pt x="5412" y="10742"/>
                  <a:pt x="10460" y="5133"/>
                  <a:pt x="12175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595;p33">
            <a:extLst>
              <a:ext uri="{FF2B5EF4-FFF2-40B4-BE49-F238E27FC236}">
                <a16:creationId xmlns:a16="http://schemas.microsoft.com/office/drawing/2014/main" id="{412E9023-15E0-450B-BF70-DBD13782FA39}"/>
              </a:ext>
            </a:extLst>
          </p:cNvPr>
          <p:cNvSpPr/>
          <p:nvPr/>
        </p:nvSpPr>
        <p:spPr>
          <a:xfrm flipH="1">
            <a:off x="1587626" y="3831809"/>
            <a:ext cx="605595" cy="505873"/>
          </a:xfrm>
          <a:custGeom>
            <a:avLst/>
            <a:gdLst/>
            <a:ahLst/>
            <a:cxnLst/>
            <a:rect l="l" t="t" r="r" b="b"/>
            <a:pathLst>
              <a:path w="13178" h="11008" extrusionOk="0">
                <a:moveTo>
                  <a:pt x="0" y="10886"/>
                </a:moveTo>
                <a:cubicBezTo>
                  <a:pt x="5620" y="11821"/>
                  <a:pt x="12236" y="5619"/>
                  <a:pt x="13178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596;p33">
            <a:extLst>
              <a:ext uri="{FF2B5EF4-FFF2-40B4-BE49-F238E27FC236}">
                <a16:creationId xmlns:a16="http://schemas.microsoft.com/office/drawing/2014/main" id="{684F5B48-CC8D-42C2-B987-471784E5FD77}"/>
              </a:ext>
            </a:extLst>
          </p:cNvPr>
          <p:cNvSpPr/>
          <p:nvPr/>
        </p:nvSpPr>
        <p:spPr>
          <a:xfrm flipH="1">
            <a:off x="593687" y="3766001"/>
            <a:ext cx="605619" cy="492408"/>
          </a:xfrm>
          <a:custGeom>
            <a:avLst/>
            <a:gdLst/>
            <a:ahLst/>
            <a:cxnLst/>
            <a:rect l="l" t="t" r="r" b="b"/>
            <a:pathLst>
              <a:path w="12605" h="10715" extrusionOk="0">
                <a:moveTo>
                  <a:pt x="0" y="10599"/>
                </a:moveTo>
                <a:cubicBezTo>
                  <a:pt x="5415" y="11499"/>
                  <a:pt x="11704" y="5415"/>
                  <a:pt x="12605" y="0"/>
                </a:cubicBezTo>
              </a:path>
            </a:pathLst>
          </a:custGeom>
          <a:noFill/>
          <a:ln w="9525" cap="flat" cmpd="sng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C504E-80EA-4BCB-BDCB-C774DDF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 r="6549" b="27435"/>
          <a:stretch/>
        </p:blipFill>
        <p:spPr>
          <a:xfrm>
            <a:off x="4007597" y="187506"/>
            <a:ext cx="5028899" cy="64098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93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A6D0CD-D024-4B03-9D72-26B30AB7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260648"/>
            <a:ext cx="2736304" cy="648072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Farnaz" panose="00000400000000000000" pitchFamily="2" charset="-78"/>
              </a:rPr>
              <a:t>نرخ ترانزیت</a:t>
            </a: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Farnaz" panose="00000400000000000000" pitchFamily="2" charset="-78"/>
            </a:endParaRP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16A93F24-56F5-4808-81C2-1233DDF2148D}"/>
              </a:ext>
            </a:extLst>
          </p:cNvPr>
          <p:cNvSpPr/>
          <p:nvPr/>
        </p:nvSpPr>
        <p:spPr>
          <a:xfrm>
            <a:off x="609948" y="836712"/>
            <a:ext cx="2305868" cy="144016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 rtl="1"/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D779B8-4F8D-471F-90BB-FC8152C69EAE}"/>
              </a:ext>
            </a:extLst>
          </p:cNvPr>
          <p:cNvSpPr txBox="1">
            <a:spLocks/>
          </p:cNvSpPr>
          <p:nvPr/>
        </p:nvSpPr>
        <p:spPr>
          <a:xfrm>
            <a:off x="393924" y="1268760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نرخهای ترانزیت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grpSp>
        <p:nvGrpSpPr>
          <p:cNvPr id="10" name="Google Shape;783;p41">
            <a:extLst>
              <a:ext uri="{FF2B5EF4-FFF2-40B4-BE49-F238E27FC236}">
                <a16:creationId xmlns:a16="http://schemas.microsoft.com/office/drawing/2014/main" id="{3D342C22-DB5E-4397-ACE7-4582248D986C}"/>
              </a:ext>
            </a:extLst>
          </p:cNvPr>
          <p:cNvGrpSpPr/>
          <p:nvPr/>
        </p:nvGrpSpPr>
        <p:grpSpPr>
          <a:xfrm flipH="1">
            <a:off x="393924" y="3252813"/>
            <a:ext cx="1341046" cy="3550316"/>
            <a:chOff x="8227486" y="2922075"/>
            <a:chExt cx="852115" cy="2221435"/>
          </a:xfrm>
        </p:grpSpPr>
        <p:sp>
          <p:nvSpPr>
            <p:cNvPr id="11" name="Google Shape;785;p41">
              <a:extLst>
                <a:ext uri="{FF2B5EF4-FFF2-40B4-BE49-F238E27FC236}">
                  <a16:creationId xmlns:a16="http://schemas.microsoft.com/office/drawing/2014/main" id="{28513B29-729B-4414-80BA-A20F10A62107}"/>
                </a:ext>
              </a:extLst>
            </p:cNvPr>
            <p:cNvSpPr/>
            <p:nvPr/>
          </p:nvSpPr>
          <p:spPr>
            <a:xfrm>
              <a:off x="8227486" y="3274125"/>
              <a:ext cx="266951" cy="1869375"/>
            </a:xfrm>
            <a:custGeom>
              <a:avLst/>
              <a:gdLst/>
              <a:ahLst/>
              <a:cxnLst/>
              <a:rect l="l" t="t" r="r" b="b"/>
              <a:pathLst>
                <a:path w="3722" h="26064" extrusionOk="0">
                  <a:moveTo>
                    <a:pt x="3572" y="1210"/>
                  </a:moveTo>
                  <a:lnTo>
                    <a:pt x="3572" y="605"/>
                  </a:lnTo>
                  <a:lnTo>
                    <a:pt x="3721" y="605"/>
                  </a:lnTo>
                  <a:lnTo>
                    <a:pt x="3721" y="406"/>
                  </a:lnTo>
                  <a:lnTo>
                    <a:pt x="2278" y="406"/>
                  </a:lnTo>
                  <a:lnTo>
                    <a:pt x="2278" y="0"/>
                  </a:lnTo>
                  <a:lnTo>
                    <a:pt x="1445" y="0"/>
                  </a:lnTo>
                  <a:lnTo>
                    <a:pt x="1445" y="406"/>
                  </a:lnTo>
                  <a:lnTo>
                    <a:pt x="0" y="406"/>
                  </a:lnTo>
                  <a:lnTo>
                    <a:pt x="0" y="605"/>
                  </a:lnTo>
                  <a:lnTo>
                    <a:pt x="150" y="605"/>
                  </a:lnTo>
                  <a:lnTo>
                    <a:pt x="150" y="1210"/>
                  </a:lnTo>
                  <a:lnTo>
                    <a:pt x="301" y="1210"/>
                  </a:lnTo>
                  <a:lnTo>
                    <a:pt x="860" y="1963"/>
                  </a:lnTo>
                  <a:lnTo>
                    <a:pt x="696" y="1963"/>
                  </a:lnTo>
                  <a:lnTo>
                    <a:pt x="696" y="2573"/>
                  </a:lnTo>
                  <a:lnTo>
                    <a:pt x="0" y="2573"/>
                  </a:lnTo>
                  <a:lnTo>
                    <a:pt x="0" y="2772"/>
                  </a:lnTo>
                  <a:lnTo>
                    <a:pt x="149" y="2772"/>
                  </a:lnTo>
                  <a:lnTo>
                    <a:pt x="149" y="3376"/>
                  </a:lnTo>
                  <a:lnTo>
                    <a:pt x="548" y="3376"/>
                  </a:lnTo>
                  <a:lnTo>
                    <a:pt x="548" y="2772"/>
                  </a:lnTo>
                  <a:lnTo>
                    <a:pt x="1445" y="2772"/>
                  </a:lnTo>
                  <a:lnTo>
                    <a:pt x="1445" y="6207"/>
                  </a:lnTo>
                  <a:lnTo>
                    <a:pt x="0" y="6207"/>
                  </a:lnTo>
                  <a:lnTo>
                    <a:pt x="0" y="6406"/>
                  </a:lnTo>
                  <a:lnTo>
                    <a:pt x="149" y="6406"/>
                  </a:lnTo>
                  <a:lnTo>
                    <a:pt x="149" y="7010"/>
                  </a:lnTo>
                  <a:lnTo>
                    <a:pt x="548" y="7010"/>
                  </a:lnTo>
                  <a:lnTo>
                    <a:pt x="548" y="6406"/>
                  </a:lnTo>
                  <a:lnTo>
                    <a:pt x="1445" y="6406"/>
                  </a:lnTo>
                  <a:lnTo>
                    <a:pt x="1445" y="26064"/>
                  </a:lnTo>
                  <a:lnTo>
                    <a:pt x="2277" y="26064"/>
                  </a:lnTo>
                  <a:lnTo>
                    <a:pt x="2277" y="6406"/>
                  </a:lnTo>
                  <a:lnTo>
                    <a:pt x="3174" y="6406"/>
                  </a:lnTo>
                  <a:lnTo>
                    <a:pt x="3174" y="7010"/>
                  </a:lnTo>
                  <a:lnTo>
                    <a:pt x="3572" y="7010"/>
                  </a:lnTo>
                  <a:lnTo>
                    <a:pt x="3572" y="6406"/>
                  </a:lnTo>
                  <a:lnTo>
                    <a:pt x="3721" y="6406"/>
                  </a:lnTo>
                  <a:lnTo>
                    <a:pt x="3721" y="6207"/>
                  </a:lnTo>
                  <a:lnTo>
                    <a:pt x="2277" y="6207"/>
                  </a:lnTo>
                  <a:lnTo>
                    <a:pt x="2277" y="2772"/>
                  </a:lnTo>
                  <a:lnTo>
                    <a:pt x="3174" y="2772"/>
                  </a:lnTo>
                  <a:lnTo>
                    <a:pt x="3174" y="3376"/>
                  </a:lnTo>
                  <a:lnTo>
                    <a:pt x="3572" y="3376"/>
                  </a:lnTo>
                  <a:lnTo>
                    <a:pt x="3572" y="2772"/>
                  </a:lnTo>
                  <a:lnTo>
                    <a:pt x="3721" y="2772"/>
                  </a:lnTo>
                  <a:lnTo>
                    <a:pt x="3721" y="2573"/>
                  </a:lnTo>
                  <a:lnTo>
                    <a:pt x="3026" y="2573"/>
                  </a:lnTo>
                  <a:lnTo>
                    <a:pt x="3026" y="1963"/>
                  </a:lnTo>
                  <a:lnTo>
                    <a:pt x="2863" y="1963"/>
                  </a:lnTo>
                  <a:lnTo>
                    <a:pt x="3420" y="1210"/>
                  </a:lnTo>
                  <a:lnTo>
                    <a:pt x="3572" y="1210"/>
                  </a:lnTo>
                  <a:close/>
                  <a:moveTo>
                    <a:pt x="1445" y="2573"/>
                  </a:moveTo>
                  <a:lnTo>
                    <a:pt x="1094" y="2573"/>
                  </a:lnTo>
                  <a:lnTo>
                    <a:pt x="1094" y="1963"/>
                  </a:lnTo>
                  <a:lnTo>
                    <a:pt x="964" y="1963"/>
                  </a:lnTo>
                  <a:lnTo>
                    <a:pt x="406" y="1209"/>
                  </a:lnTo>
                  <a:lnTo>
                    <a:pt x="549" y="1209"/>
                  </a:lnTo>
                  <a:lnTo>
                    <a:pt x="549" y="605"/>
                  </a:lnTo>
                  <a:lnTo>
                    <a:pt x="1445" y="605"/>
                  </a:lnTo>
                  <a:close/>
                  <a:moveTo>
                    <a:pt x="2759" y="1963"/>
                  </a:moveTo>
                  <a:lnTo>
                    <a:pt x="2628" y="1963"/>
                  </a:lnTo>
                  <a:lnTo>
                    <a:pt x="2628" y="2573"/>
                  </a:lnTo>
                  <a:lnTo>
                    <a:pt x="2278" y="2573"/>
                  </a:lnTo>
                  <a:lnTo>
                    <a:pt x="2278" y="605"/>
                  </a:lnTo>
                  <a:lnTo>
                    <a:pt x="3174" y="605"/>
                  </a:lnTo>
                  <a:lnTo>
                    <a:pt x="3174" y="1209"/>
                  </a:lnTo>
                  <a:lnTo>
                    <a:pt x="3317" y="1209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87;p41">
              <a:extLst>
                <a:ext uri="{FF2B5EF4-FFF2-40B4-BE49-F238E27FC236}">
                  <a16:creationId xmlns:a16="http://schemas.microsoft.com/office/drawing/2014/main" id="{7B48E287-FA0D-4E76-ACB7-1B92201BAA00}"/>
                </a:ext>
              </a:extLst>
            </p:cNvPr>
            <p:cNvSpPr/>
            <p:nvPr/>
          </p:nvSpPr>
          <p:spPr>
            <a:xfrm>
              <a:off x="8762375" y="2922075"/>
              <a:ext cx="317226" cy="2221435"/>
            </a:xfrm>
            <a:custGeom>
              <a:avLst/>
              <a:gdLst/>
              <a:ahLst/>
              <a:cxnLst/>
              <a:rect l="l" t="t" r="r" b="b"/>
              <a:pathLst>
                <a:path w="3722" h="26064" extrusionOk="0">
                  <a:moveTo>
                    <a:pt x="3572" y="1210"/>
                  </a:moveTo>
                  <a:lnTo>
                    <a:pt x="3572" y="605"/>
                  </a:lnTo>
                  <a:lnTo>
                    <a:pt x="3721" y="605"/>
                  </a:lnTo>
                  <a:lnTo>
                    <a:pt x="3721" y="406"/>
                  </a:lnTo>
                  <a:lnTo>
                    <a:pt x="2278" y="406"/>
                  </a:lnTo>
                  <a:lnTo>
                    <a:pt x="2278" y="0"/>
                  </a:lnTo>
                  <a:lnTo>
                    <a:pt x="1445" y="0"/>
                  </a:lnTo>
                  <a:lnTo>
                    <a:pt x="1445" y="406"/>
                  </a:lnTo>
                  <a:lnTo>
                    <a:pt x="0" y="406"/>
                  </a:lnTo>
                  <a:lnTo>
                    <a:pt x="0" y="605"/>
                  </a:lnTo>
                  <a:lnTo>
                    <a:pt x="150" y="605"/>
                  </a:lnTo>
                  <a:lnTo>
                    <a:pt x="150" y="1210"/>
                  </a:lnTo>
                  <a:lnTo>
                    <a:pt x="301" y="1210"/>
                  </a:lnTo>
                  <a:lnTo>
                    <a:pt x="860" y="1963"/>
                  </a:lnTo>
                  <a:lnTo>
                    <a:pt x="696" y="1963"/>
                  </a:lnTo>
                  <a:lnTo>
                    <a:pt x="696" y="2573"/>
                  </a:lnTo>
                  <a:lnTo>
                    <a:pt x="0" y="2573"/>
                  </a:lnTo>
                  <a:lnTo>
                    <a:pt x="0" y="2772"/>
                  </a:lnTo>
                  <a:lnTo>
                    <a:pt x="149" y="2772"/>
                  </a:lnTo>
                  <a:lnTo>
                    <a:pt x="149" y="3376"/>
                  </a:lnTo>
                  <a:lnTo>
                    <a:pt x="548" y="3376"/>
                  </a:lnTo>
                  <a:lnTo>
                    <a:pt x="548" y="2772"/>
                  </a:lnTo>
                  <a:lnTo>
                    <a:pt x="1445" y="2772"/>
                  </a:lnTo>
                  <a:lnTo>
                    <a:pt x="1445" y="6207"/>
                  </a:lnTo>
                  <a:lnTo>
                    <a:pt x="0" y="6207"/>
                  </a:lnTo>
                  <a:lnTo>
                    <a:pt x="0" y="6406"/>
                  </a:lnTo>
                  <a:lnTo>
                    <a:pt x="149" y="6406"/>
                  </a:lnTo>
                  <a:lnTo>
                    <a:pt x="149" y="7010"/>
                  </a:lnTo>
                  <a:lnTo>
                    <a:pt x="548" y="7010"/>
                  </a:lnTo>
                  <a:lnTo>
                    <a:pt x="548" y="6406"/>
                  </a:lnTo>
                  <a:lnTo>
                    <a:pt x="1445" y="6406"/>
                  </a:lnTo>
                  <a:lnTo>
                    <a:pt x="1445" y="26064"/>
                  </a:lnTo>
                  <a:lnTo>
                    <a:pt x="2277" y="26064"/>
                  </a:lnTo>
                  <a:lnTo>
                    <a:pt x="2277" y="6406"/>
                  </a:lnTo>
                  <a:lnTo>
                    <a:pt x="3174" y="6406"/>
                  </a:lnTo>
                  <a:lnTo>
                    <a:pt x="3174" y="7010"/>
                  </a:lnTo>
                  <a:lnTo>
                    <a:pt x="3572" y="7010"/>
                  </a:lnTo>
                  <a:lnTo>
                    <a:pt x="3572" y="6406"/>
                  </a:lnTo>
                  <a:lnTo>
                    <a:pt x="3721" y="6406"/>
                  </a:lnTo>
                  <a:lnTo>
                    <a:pt x="3721" y="6207"/>
                  </a:lnTo>
                  <a:lnTo>
                    <a:pt x="2277" y="6207"/>
                  </a:lnTo>
                  <a:lnTo>
                    <a:pt x="2277" y="2772"/>
                  </a:lnTo>
                  <a:lnTo>
                    <a:pt x="3174" y="2772"/>
                  </a:lnTo>
                  <a:lnTo>
                    <a:pt x="3174" y="3376"/>
                  </a:lnTo>
                  <a:lnTo>
                    <a:pt x="3572" y="3376"/>
                  </a:lnTo>
                  <a:lnTo>
                    <a:pt x="3572" y="2772"/>
                  </a:lnTo>
                  <a:lnTo>
                    <a:pt x="3721" y="2772"/>
                  </a:lnTo>
                  <a:lnTo>
                    <a:pt x="3721" y="2573"/>
                  </a:lnTo>
                  <a:lnTo>
                    <a:pt x="3026" y="2573"/>
                  </a:lnTo>
                  <a:lnTo>
                    <a:pt x="3026" y="1963"/>
                  </a:lnTo>
                  <a:lnTo>
                    <a:pt x="2863" y="1963"/>
                  </a:lnTo>
                  <a:lnTo>
                    <a:pt x="3420" y="1210"/>
                  </a:lnTo>
                  <a:lnTo>
                    <a:pt x="3572" y="1210"/>
                  </a:lnTo>
                  <a:close/>
                  <a:moveTo>
                    <a:pt x="1445" y="2573"/>
                  </a:moveTo>
                  <a:lnTo>
                    <a:pt x="1094" y="2573"/>
                  </a:lnTo>
                  <a:lnTo>
                    <a:pt x="1094" y="1963"/>
                  </a:lnTo>
                  <a:lnTo>
                    <a:pt x="964" y="1963"/>
                  </a:lnTo>
                  <a:lnTo>
                    <a:pt x="406" y="1209"/>
                  </a:lnTo>
                  <a:lnTo>
                    <a:pt x="549" y="1209"/>
                  </a:lnTo>
                  <a:lnTo>
                    <a:pt x="549" y="605"/>
                  </a:lnTo>
                  <a:lnTo>
                    <a:pt x="1445" y="605"/>
                  </a:lnTo>
                  <a:close/>
                  <a:moveTo>
                    <a:pt x="2759" y="1963"/>
                  </a:moveTo>
                  <a:lnTo>
                    <a:pt x="2628" y="1963"/>
                  </a:lnTo>
                  <a:lnTo>
                    <a:pt x="2628" y="2573"/>
                  </a:lnTo>
                  <a:lnTo>
                    <a:pt x="2278" y="2573"/>
                  </a:lnTo>
                  <a:lnTo>
                    <a:pt x="2278" y="605"/>
                  </a:lnTo>
                  <a:lnTo>
                    <a:pt x="3174" y="605"/>
                  </a:lnTo>
                  <a:lnTo>
                    <a:pt x="3174" y="1209"/>
                  </a:lnTo>
                  <a:lnTo>
                    <a:pt x="3317" y="1209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88;p41">
              <a:extLst>
                <a:ext uri="{FF2B5EF4-FFF2-40B4-BE49-F238E27FC236}">
                  <a16:creationId xmlns:a16="http://schemas.microsoft.com/office/drawing/2014/main" id="{85072371-116C-46C8-8161-E6CEBEBF476E}"/>
                </a:ext>
              </a:extLst>
            </p:cNvPr>
            <p:cNvSpPr/>
            <p:nvPr/>
          </p:nvSpPr>
          <p:spPr>
            <a:xfrm>
              <a:off x="8478600" y="2976450"/>
              <a:ext cx="329438" cy="357450"/>
            </a:xfrm>
            <a:custGeom>
              <a:avLst/>
              <a:gdLst/>
              <a:ahLst/>
              <a:cxnLst/>
              <a:rect l="l" t="t" r="r" b="b"/>
              <a:pathLst>
                <a:path w="12020" h="14298" extrusionOk="0">
                  <a:moveTo>
                    <a:pt x="0" y="13737"/>
                  </a:moveTo>
                  <a:cubicBezTo>
                    <a:pt x="5217" y="16868"/>
                    <a:pt x="10098" y="5773"/>
                    <a:pt x="12020" y="0"/>
                  </a:cubicBezTo>
                </a:path>
              </a:pathLst>
            </a:custGeom>
            <a:noFill/>
            <a:ln w="9525" cap="flat" cmpd="sng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Google Shape;789;p41">
              <a:extLst>
                <a:ext uri="{FF2B5EF4-FFF2-40B4-BE49-F238E27FC236}">
                  <a16:creationId xmlns:a16="http://schemas.microsoft.com/office/drawing/2014/main" id="{AF6ECB9F-B652-425F-9299-94FA1AB00F3F}"/>
                </a:ext>
              </a:extLst>
            </p:cNvPr>
            <p:cNvSpPr/>
            <p:nvPr/>
          </p:nvSpPr>
          <p:spPr>
            <a:xfrm>
              <a:off x="8471425" y="3133850"/>
              <a:ext cx="343450" cy="343450"/>
            </a:xfrm>
            <a:custGeom>
              <a:avLst/>
              <a:gdLst/>
              <a:ahLst/>
              <a:cxnLst/>
              <a:rect l="l" t="t" r="r" b="b"/>
              <a:pathLst>
                <a:path w="13738" h="13738" extrusionOk="0">
                  <a:moveTo>
                    <a:pt x="0" y="13738"/>
                  </a:moveTo>
                  <a:cubicBezTo>
                    <a:pt x="6476" y="13738"/>
                    <a:pt x="12169" y="6283"/>
                    <a:pt x="13738" y="0"/>
                  </a:cubicBezTo>
                </a:path>
              </a:pathLst>
            </a:custGeom>
            <a:noFill/>
            <a:ln w="9525" cap="flat" cmpd="sng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Google Shape;792;p41">
              <a:extLst>
                <a:ext uri="{FF2B5EF4-FFF2-40B4-BE49-F238E27FC236}">
                  <a16:creationId xmlns:a16="http://schemas.microsoft.com/office/drawing/2014/main" id="{FF18B4E2-463B-46ED-BBAB-160C8E6517EB}"/>
                </a:ext>
              </a:extLst>
            </p:cNvPr>
            <p:cNvSpPr/>
            <p:nvPr/>
          </p:nvSpPr>
          <p:spPr>
            <a:xfrm>
              <a:off x="8472225" y="3480575"/>
              <a:ext cx="329463" cy="267875"/>
            </a:xfrm>
            <a:custGeom>
              <a:avLst/>
              <a:gdLst/>
              <a:ahLst/>
              <a:cxnLst/>
              <a:rect l="l" t="t" r="r" b="b"/>
              <a:pathLst>
                <a:path w="12605" h="10715" extrusionOk="0">
                  <a:moveTo>
                    <a:pt x="0" y="10599"/>
                  </a:moveTo>
                  <a:cubicBezTo>
                    <a:pt x="5415" y="11499"/>
                    <a:pt x="11704" y="5415"/>
                    <a:pt x="12605" y="0"/>
                  </a:cubicBezTo>
                </a:path>
              </a:pathLst>
            </a:custGeom>
            <a:noFill/>
            <a:ln w="9525" cap="flat" cmpd="sng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14E87F-C36F-4168-8D31-ABFD04E4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496" y="209094"/>
            <a:ext cx="4680000" cy="643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2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B420B-9F62-4311-8E7C-7868DBAEE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65359"/>
            <a:ext cx="9139015" cy="695739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9757AA-96B3-46B8-A4C8-08450B98892B}"/>
              </a:ext>
            </a:extLst>
          </p:cNvPr>
          <p:cNvSpPr txBox="1"/>
          <p:nvPr/>
        </p:nvSpPr>
        <p:spPr>
          <a:xfrm>
            <a:off x="7460805" y="1628800"/>
            <a:ext cx="373733" cy="823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__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__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__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__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3AAC63-7D52-4AE8-A4E2-7F7FF3D20B97}"/>
              </a:ext>
            </a:extLst>
          </p:cNvPr>
          <p:cNvSpPr txBox="1"/>
          <p:nvPr/>
        </p:nvSpPr>
        <p:spPr>
          <a:xfrm>
            <a:off x="8067649" y="1659516"/>
            <a:ext cx="3737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endParaRPr lang="fa-IR" sz="10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endParaRPr lang="fa-IR" sz="9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</a:p>
          <a:p>
            <a:pPr algn="ctr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endParaRPr lang="fa-IR" sz="7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AD9893-3D18-4970-B595-B0F50C2A618D}"/>
              </a:ext>
            </a:extLst>
          </p:cNvPr>
          <p:cNvSpPr txBox="1"/>
          <p:nvPr/>
        </p:nvSpPr>
        <p:spPr>
          <a:xfrm>
            <a:off x="6804248" y="1681306"/>
            <a:ext cx="373733" cy="84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) *</a:t>
            </a:r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) *</a:t>
            </a:r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) *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) *</a:t>
            </a:r>
            <a:endParaRPr lang="fa-IR" sz="9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C466A2-727D-495A-B5B5-8FDD5DE0A41E}"/>
              </a:ext>
            </a:extLst>
          </p:cNvPr>
          <p:cNvSpPr txBox="1"/>
          <p:nvPr/>
        </p:nvSpPr>
        <p:spPr>
          <a:xfrm>
            <a:off x="6412089" y="1708650"/>
            <a:ext cx="248143" cy="823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  <a:endParaRPr lang="en-US" sz="1000" b="1" dirty="0">
              <a:solidFill>
                <a:srgbClr val="FF0000"/>
              </a:solidFill>
              <a:latin typeface="B Traffic "/>
              <a:cs typeface="B Traffic" panose="00000400000000000000" pitchFamily="2" charset="-78"/>
              <a:sym typeface="Wingdings" panose="05000000000000000000" pitchFamily="2" charset="2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10E73F4-0148-4E56-97F1-FB370911C746}"/>
              </a:ext>
            </a:extLst>
          </p:cNvPr>
          <p:cNvSpPr/>
          <p:nvPr/>
        </p:nvSpPr>
        <p:spPr>
          <a:xfrm>
            <a:off x="5724128" y="1715678"/>
            <a:ext cx="576064" cy="73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D9C08D-01AF-4280-A4F2-61FC9F93B596}"/>
              </a:ext>
            </a:extLst>
          </p:cNvPr>
          <p:cNvCxnSpPr>
            <a:cxnSpLocks/>
          </p:cNvCxnSpPr>
          <p:nvPr/>
        </p:nvCxnSpPr>
        <p:spPr>
          <a:xfrm flipH="1">
            <a:off x="569510" y="2591855"/>
            <a:ext cx="124082" cy="1326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A5DCACB-C40A-4A0E-9987-BAD374F9CBAC}"/>
              </a:ext>
            </a:extLst>
          </p:cNvPr>
          <p:cNvSpPr/>
          <p:nvPr/>
        </p:nvSpPr>
        <p:spPr>
          <a:xfrm>
            <a:off x="1808713" y="1700808"/>
            <a:ext cx="603047" cy="72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fa-IR" sz="9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7489A-2F8B-47BB-98F3-2FEA63DBD95A}"/>
              </a:ext>
            </a:extLst>
          </p:cNvPr>
          <p:cNvSpPr txBox="1"/>
          <p:nvPr/>
        </p:nvSpPr>
        <p:spPr>
          <a:xfrm>
            <a:off x="4395659" y="1722336"/>
            <a:ext cx="1287580" cy="761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12*24/خرید تجدید پذیر</a:t>
            </a:r>
            <a:endParaRPr lang="fa-IR" sz="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6*24/خرید تجدید پذیر</a:t>
            </a:r>
            <a:endParaRPr lang="fa-IR" sz="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6*24/خرید تجدید پذیر</a:t>
            </a:r>
            <a:endParaRPr lang="fa-IR" sz="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___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5A29908-B49A-4F5B-B245-958148683AB1}"/>
              </a:ext>
            </a:extLst>
          </p:cNvPr>
          <p:cNvSpPr txBox="1"/>
          <p:nvPr/>
        </p:nvSpPr>
        <p:spPr>
          <a:xfrm>
            <a:off x="1641150" y="1702120"/>
            <a:ext cx="199140" cy="8079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9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9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</a:p>
          <a:p>
            <a:pPr algn="ctr">
              <a:spcAft>
                <a:spcPts val="300"/>
              </a:spcAft>
            </a:pPr>
            <a:r>
              <a:rPr lang="fa-IR" sz="9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8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71" name="TextBox 170">
            <a:hlinkClick r:id="rId3" action="ppaction://hlinksldjump"/>
            <a:extLst>
              <a:ext uri="{FF2B5EF4-FFF2-40B4-BE49-F238E27FC236}">
                <a16:creationId xmlns:a16="http://schemas.microsoft.com/office/drawing/2014/main" id="{F6FF694F-B6F2-4AEB-B3EF-2C04417A03A6}"/>
              </a:ext>
            </a:extLst>
          </p:cNvPr>
          <p:cNvSpPr txBox="1"/>
          <p:nvPr/>
        </p:nvSpPr>
        <p:spPr>
          <a:xfrm>
            <a:off x="947115" y="1704108"/>
            <a:ext cx="248143" cy="823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  <a:endParaRPr lang="en-US" sz="1000" b="1" dirty="0">
              <a:solidFill>
                <a:srgbClr val="FF0000"/>
              </a:solidFill>
              <a:latin typeface="B Traffic "/>
              <a:cs typeface="B Traffic" panose="00000400000000000000" pitchFamily="2" charset="-78"/>
              <a:sym typeface="Wingdings" panose="05000000000000000000" pitchFamily="2" charset="2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</p:txBody>
      </p:sp>
      <p:sp>
        <p:nvSpPr>
          <p:cNvPr id="183" name="Rectangle: Rounded Corners 182">
            <a:hlinkClick r:id="rId4" action="ppaction://hlinksldjump"/>
            <a:extLst>
              <a:ext uri="{FF2B5EF4-FFF2-40B4-BE49-F238E27FC236}">
                <a16:creationId xmlns:a16="http://schemas.microsoft.com/office/drawing/2014/main" id="{63FBDBB7-CF86-4452-99EE-1D6AB0FF5670}"/>
              </a:ext>
            </a:extLst>
          </p:cNvPr>
          <p:cNvSpPr/>
          <p:nvPr/>
        </p:nvSpPr>
        <p:spPr>
          <a:xfrm>
            <a:off x="3149900" y="1723884"/>
            <a:ext cx="576064" cy="7197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AEA7496E-E745-483B-A28C-B02C3FFFCA65}"/>
              </a:ext>
            </a:extLst>
          </p:cNvPr>
          <p:cNvSpPr/>
          <p:nvPr/>
        </p:nvSpPr>
        <p:spPr>
          <a:xfrm>
            <a:off x="2481822" y="1309103"/>
            <a:ext cx="3096135" cy="1153213"/>
          </a:xfrm>
          <a:prstGeom prst="roundRect">
            <a:avLst>
              <a:gd name="adj" fmla="val 69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fa-IR" sz="900" dirty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E2450EDA-BCC8-4D0A-89A7-0CE84EA24E70}"/>
              </a:ext>
            </a:extLst>
          </p:cNvPr>
          <p:cNvSpPr/>
          <p:nvPr/>
        </p:nvSpPr>
        <p:spPr>
          <a:xfrm>
            <a:off x="202862" y="1721766"/>
            <a:ext cx="840746" cy="72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fa-IR" sz="9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B829E57C-00F8-498A-B510-FEDD511CF8CE}"/>
              </a:ext>
            </a:extLst>
          </p:cNvPr>
          <p:cNvSpPr/>
          <p:nvPr/>
        </p:nvSpPr>
        <p:spPr>
          <a:xfrm>
            <a:off x="4976654" y="1333183"/>
            <a:ext cx="628707" cy="11413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7" name="Minus Sign 206">
            <a:extLst>
              <a:ext uri="{FF2B5EF4-FFF2-40B4-BE49-F238E27FC236}">
                <a16:creationId xmlns:a16="http://schemas.microsoft.com/office/drawing/2014/main" id="{2663A46D-20B5-4869-975C-D7D164DD9D11}"/>
              </a:ext>
            </a:extLst>
          </p:cNvPr>
          <p:cNvSpPr/>
          <p:nvPr/>
        </p:nvSpPr>
        <p:spPr>
          <a:xfrm>
            <a:off x="5513482" y="1975594"/>
            <a:ext cx="222751" cy="1374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2CCD4310-8EAD-46E4-8886-2FE700E50BAD}"/>
              </a:ext>
            </a:extLst>
          </p:cNvPr>
          <p:cNvSpPr/>
          <p:nvPr/>
        </p:nvSpPr>
        <p:spPr>
          <a:xfrm>
            <a:off x="1886440" y="1893882"/>
            <a:ext cx="504000" cy="2016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/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lnSpc>
                <a:spcPct val="120000"/>
              </a:lnSpc>
            </a:pPr>
            <a:r>
              <a:rPr lang="en-US" sz="800" b="1" dirty="0">
                <a:solidFill>
                  <a:srgbClr val="FF0000"/>
                </a:solidFill>
                <a:cs typeface="B Titr" panose="00000700000000000000" pitchFamily="2" charset="-78"/>
              </a:rPr>
              <a:t>-</a:t>
            </a:r>
            <a:r>
              <a:rPr lang="fa-IR" sz="800" b="1" dirty="0">
                <a:solidFill>
                  <a:srgbClr val="FF0000"/>
                </a:solidFill>
                <a:cs typeface="B Titr" panose="00000700000000000000" pitchFamily="2" charset="-78"/>
              </a:rPr>
              <a:t>197719</a:t>
            </a:r>
          </a:p>
          <a:p>
            <a:pPr algn="ctr"/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endParaRPr lang="fa-IR" sz="1050" dirty="0">
              <a:solidFill>
                <a:srgbClr val="C00000"/>
              </a:solidFill>
              <a:latin typeface="B Traffic "/>
              <a:cs typeface="B Nazanin" panose="00000400000000000000" pitchFamily="2" charset="-78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DF1F437-E70D-414A-A13A-789279D4F30A}"/>
              </a:ext>
            </a:extLst>
          </p:cNvPr>
          <p:cNvSpPr txBox="1"/>
          <p:nvPr/>
        </p:nvSpPr>
        <p:spPr>
          <a:xfrm>
            <a:off x="2216718" y="1844824"/>
            <a:ext cx="4830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3200" b="1" dirty="0">
                <a:solidFill>
                  <a:srgbClr val="0070C0"/>
                </a:solidFill>
                <a:cs typeface="B Traffic" panose="00000400000000000000" pitchFamily="2" charset="-78"/>
              </a:rPr>
              <a:t>=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F30E8F6B-D0D3-437F-AE40-E3642144B310}"/>
              </a:ext>
            </a:extLst>
          </p:cNvPr>
          <p:cNvSpPr/>
          <p:nvPr/>
        </p:nvSpPr>
        <p:spPr>
          <a:xfrm>
            <a:off x="3915643" y="2447146"/>
            <a:ext cx="424228" cy="16734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900" dirty="0">
              <a:solidFill>
                <a:srgbClr val="00B050"/>
              </a:solidFill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A7DF55A9-71C7-42E1-86D9-044B9A29AA5E}"/>
              </a:ext>
            </a:extLst>
          </p:cNvPr>
          <p:cNvSpPr/>
          <p:nvPr/>
        </p:nvSpPr>
        <p:spPr>
          <a:xfrm>
            <a:off x="692545" y="3304679"/>
            <a:ext cx="3096135" cy="613725"/>
          </a:xfrm>
          <a:prstGeom prst="roundRect">
            <a:avLst/>
          </a:prstGeom>
          <a:solidFill>
            <a:srgbClr val="F3F3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cs typeface="B Traffic" panose="00000400000000000000" pitchFamily="2" charset="-78"/>
              </a:rPr>
              <a:t>0.75 * متوسط قیمت تابلوی اول بورس *مازاد خرید </a:t>
            </a:r>
          </a:p>
          <a:p>
            <a:pPr algn="ctr"/>
            <a:endParaRPr lang="fa-IR" sz="1000" b="1" dirty="0">
              <a:solidFill>
                <a:schemeClr val="tx1"/>
              </a:solidFill>
              <a:cs typeface="B Traffic" panose="00000400000000000000" pitchFamily="2" charset="-78"/>
            </a:endParaRPr>
          </a:p>
          <a:p>
            <a:pPr algn="ctr"/>
            <a:r>
              <a:rPr lang="fa-IR" sz="1000" b="1" dirty="0">
                <a:solidFill>
                  <a:schemeClr val="tx1"/>
                </a:solidFill>
                <a:cs typeface="B Traffic" panose="00000400000000000000" pitchFamily="2" charset="-78"/>
              </a:rPr>
              <a:t>75.*</a:t>
            </a: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(</a:t>
            </a:r>
            <a:r>
              <a:rPr lang="fa-IR" sz="1000" b="1" dirty="0">
                <a:solidFill>
                  <a:schemeClr val="tx1"/>
                </a:solidFill>
                <a:cs typeface="B Traffic" panose="00000400000000000000" pitchFamily="2" charset="-78"/>
              </a:rPr>
              <a:t>(1914*10019)+(1914*197719)+(1908 * 108676)</a:t>
            </a: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)</a:t>
            </a:r>
            <a:endParaRPr lang="fa-IR" sz="1050" dirty="0">
              <a:solidFill>
                <a:srgbClr val="FF0000"/>
              </a:solidFill>
              <a:latin typeface="B Traffic "/>
              <a:cs typeface="B Nazanin" panose="00000400000000000000" pitchFamily="2" charset="-78"/>
            </a:endParaRP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19FDCE1F-9526-4943-BB7F-40B00993E886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2109706" y="2438103"/>
            <a:ext cx="12160" cy="901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5" name="Connector: Elbow 234">
            <a:extLst>
              <a:ext uri="{FF2B5EF4-FFF2-40B4-BE49-F238E27FC236}">
                <a16:creationId xmlns:a16="http://schemas.microsoft.com/office/drawing/2014/main" id="{CB486D63-F79B-43DF-A0A8-6A35A81A89B0}"/>
              </a:ext>
            </a:extLst>
          </p:cNvPr>
          <p:cNvCxnSpPr>
            <a:cxnSpLocks/>
          </p:cNvCxnSpPr>
          <p:nvPr/>
        </p:nvCxnSpPr>
        <p:spPr>
          <a:xfrm rot="5400000">
            <a:off x="1250225" y="4554619"/>
            <a:ext cx="1886862" cy="614432"/>
          </a:xfrm>
          <a:prstGeom prst="bentConnector3">
            <a:avLst>
              <a:gd name="adj1" fmla="val 9886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CC8D8EA3-7A62-4AB9-A301-4164EC187FE2}"/>
              </a:ext>
            </a:extLst>
          </p:cNvPr>
          <p:cNvSpPr/>
          <p:nvPr/>
        </p:nvSpPr>
        <p:spPr>
          <a:xfrm>
            <a:off x="1043608" y="1727248"/>
            <a:ext cx="795464" cy="72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fa-IR" sz="9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F68A3D2-EE65-10BC-528D-971EC9C213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82094" y="1578226"/>
            <a:ext cx="2878365" cy="596131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B8662B-C9AB-EBBA-B318-C9735EF3155E}"/>
              </a:ext>
            </a:extLst>
          </p:cNvPr>
          <p:cNvCxnSpPr>
            <a:cxnSpLocks/>
          </p:cNvCxnSpPr>
          <p:nvPr/>
        </p:nvCxnSpPr>
        <p:spPr>
          <a:xfrm flipV="1">
            <a:off x="4340710" y="2279778"/>
            <a:ext cx="311865" cy="296354"/>
          </a:xfrm>
          <a:prstGeom prst="bentConnector3">
            <a:avLst>
              <a:gd name="adj1" fmla="val 100305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6834C9-EC6D-741B-40A8-FA633204F178}"/>
              </a:ext>
            </a:extLst>
          </p:cNvPr>
          <p:cNvSpPr txBox="1"/>
          <p:nvPr/>
        </p:nvSpPr>
        <p:spPr>
          <a:xfrm>
            <a:off x="4245399" y="1704197"/>
            <a:ext cx="248143" cy="823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  <a:endParaRPr lang="en-US" sz="1000" b="1" dirty="0">
              <a:solidFill>
                <a:srgbClr val="FF0000"/>
              </a:solidFill>
              <a:latin typeface="B Traffic "/>
              <a:cs typeface="B Traffic" panose="00000400000000000000" pitchFamily="2" charset="-78"/>
              <a:sym typeface="Wingdings" panose="05000000000000000000" pitchFamily="2" charset="2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001079E-63C4-8911-7973-64857943AC4D}"/>
              </a:ext>
            </a:extLst>
          </p:cNvPr>
          <p:cNvSpPr/>
          <p:nvPr/>
        </p:nvSpPr>
        <p:spPr>
          <a:xfrm>
            <a:off x="3851921" y="1700808"/>
            <a:ext cx="504055" cy="72005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900" dirty="0">
              <a:solidFill>
                <a:srgbClr val="00B050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F484E1F-A41C-9EE6-E510-62F237447441}"/>
              </a:ext>
            </a:extLst>
          </p:cNvPr>
          <p:cNvSpPr/>
          <p:nvPr/>
        </p:nvSpPr>
        <p:spPr>
          <a:xfrm>
            <a:off x="8281353" y="1352016"/>
            <a:ext cx="229091" cy="1262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07B424-0F40-4915-A60D-284C3191DD23}"/>
              </a:ext>
            </a:extLst>
          </p:cNvPr>
          <p:cNvGrpSpPr/>
          <p:nvPr/>
        </p:nvGrpSpPr>
        <p:grpSpPr>
          <a:xfrm>
            <a:off x="94238" y="781094"/>
            <a:ext cx="2605554" cy="658454"/>
            <a:chOff x="94238" y="781094"/>
            <a:chExt cx="2605554" cy="658454"/>
          </a:xfrm>
        </p:grpSpPr>
        <p:sp>
          <p:nvSpPr>
            <p:cNvPr id="115" name="Shape 11">
              <a:extLst>
                <a:ext uri="{FF2B5EF4-FFF2-40B4-BE49-F238E27FC236}">
                  <a16:creationId xmlns:a16="http://schemas.microsoft.com/office/drawing/2014/main" id="{A70392B7-A4B4-45B3-B888-E67C26B2F47F}"/>
                </a:ext>
              </a:extLst>
            </p:cNvPr>
            <p:cNvSpPr/>
            <p:nvPr/>
          </p:nvSpPr>
          <p:spPr>
            <a:xfrm>
              <a:off x="94238" y="781094"/>
              <a:ext cx="2605554" cy="387644"/>
            </a:xfrm>
            <a:prstGeom prst="roundRect">
              <a:avLst>
                <a:gd name="adj" fmla="val 25366"/>
              </a:avLst>
            </a:prstGeom>
            <a:solidFill>
              <a:srgbClr val="F3F3FF"/>
            </a:solidFill>
            <a:ln w="28575">
              <a:solidFill>
                <a:srgbClr val="7030A0"/>
              </a:solidFill>
              <a:prstDash val="solid"/>
            </a:ln>
          </p:spPr>
          <p:txBody>
            <a:bodyPr/>
            <a:lstStyle/>
            <a:p>
              <a:pPr algn="ctr">
                <a:spcAft>
                  <a:spcPts val="300"/>
                </a:spcAft>
              </a:pPr>
              <a:r>
                <a:rPr lang="fa-IR" sz="1200" dirty="0">
                  <a:solidFill>
                    <a:srgbClr val="7030A0"/>
                  </a:solidFill>
                  <a:cs typeface="B Titr" panose="00000700000000000000" pitchFamily="2" charset="-78"/>
                </a:rPr>
                <a:t>1.3 * حداکثر نرخ بازار عمده فروشی برق</a:t>
              </a:r>
              <a:r>
                <a:rPr lang="en-US" sz="1200" dirty="0">
                  <a:solidFill>
                    <a:srgbClr val="7030A0"/>
                  </a:solidFill>
                  <a:cs typeface="B Titr" panose="00000700000000000000" pitchFamily="2" charset="-78"/>
                </a:rPr>
                <a:t> 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E4C2AEDF-7749-4F94-AC82-AA5C3D311612}"/>
                </a:ext>
              </a:extLst>
            </p:cNvPr>
            <p:cNvSpPr/>
            <p:nvPr/>
          </p:nvSpPr>
          <p:spPr>
            <a:xfrm>
              <a:off x="1280490" y="1128276"/>
              <a:ext cx="236236" cy="311272"/>
            </a:xfrm>
            <a:prstGeom prst="downArrow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9510A48-6B7D-4DF1-90A1-F98F3D27400C}"/>
              </a:ext>
            </a:extLst>
          </p:cNvPr>
          <p:cNvSpPr/>
          <p:nvPr/>
        </p:nvSpPr>
        <p:spPr>
          <a:xfrm>
            <a:off x="5276056" y="135633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EFF3B9-708F-436B-85CC-803115F36421}"/>
              </a:ext>
            </a:extLst>
          </p:cNvPr>
          <p:cNvSpPr/>
          <p:nvPr/>
        </p:nvSpPr>
        <p:spPr>
          <a:xfrm>
            <a:off x="1870952" y="221462"/>
            <a:ext cx="4391140" cy="38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D11DD4-9F2C-4A4F-8794-A6B881EF210E}"/>
              </a:ext>
            </a:extLst>
          </p:cNvPr>
          <p:cNvSpPr/>
          <p:nvPr/>
        </p:nvSpPr>
        <p:spPr>
          <a:xfrm>
            <a:off x="7170688" y="833168"/>
            <a:ext cx="1548000" cy="16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DDE2C0-3D1F-4A48-BB4D-AB4F3C210CD8}"/>
              </a:ext>
            </a:extLst>
          </p:cNvPr>
          <p:cNvSpPr/>
          <p:nvPr/>
        </p:nvSpPr>
        <p:spPr>
          <a:xfrm>
            <a:off x="5317202" y="9394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2F3AA5D6-8398-4024-802C-6AF04B8F3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80" y="621937"/>
            <a:ext cx="4852998" cy="70375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F310B8F5-79C2-44E5-B934-582716749F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7489996"/>
                  </p:ext>
                </p:extLst>
              </p:nvPr>
            </p:nvGraphicFramePr>
            <p:xfrm>
              <a:off x="1241413" y="1484750"/>
              <a:ext cx="386401" cy="252000"/>
            </p:xfrm>
            <a:graphic>
              <a:graphicData uri="http://schemas.microsoft.com/office/powerpoint/2016/slidezoom">
                <pslz:sldZm>
                  <pslz:sldZmObj sldId="1017" cId="321465379">
                    <pslz:zmPr id="{24CA1857-2B15-4333-8850-10BB3EFEE771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6401" cy="252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310B8F5-79C2-44E5-B934-582716749F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413" y="1484750"/>
                <a:ext cx="386401" cy="252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01A2A7BF-3488-40F8-89B2-6E1CAC48CB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8426756"/>
                  </p:ext>
                </p:extLst>
              </p:nvPr>
            </p:nvGraphicFramePr>
            <p:xfrm>
              <a:off x="8279371" y="1407530"/>
              <a:ext cx="226523" cy="115181"/>
            </p:xfrm>
            <a:graphic>
              <a:graphicData uri="http://schemas.microsoft.com/office/powerpoint/2016/slidezoom">
                <pslz:sldZm>
                  <pslz:sldZmObj sldId="1027" cId="2599086728">
                    <pslz:zmPr id="{0451A1AC-071C-4CE0-9C81-5A2F4CA4C0F4}" returnToParent="0" imageType="cover" transitionDur="1000">
                      <p166:blipFill xmlns:p166="http://schemas.microsoft.com/office/powerpoint/2016/6/main"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6523" cy="1151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1A2A7BF-3488-40F8-89B2-6E1CAC48CB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9371" y="1407530"/>
                <a:ext cx="226523" cy="11518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4492F02-EBC7-487A-B6AA-7FEBDC91DB91}"/>
              </a:ext>
            </a:extLst>
          </p:cNvPr>
          <p:cNvSpPr/>
          <p:nvPr/>
        </p:nvSpPr>
        <p:spPr>
          <a:xfrm>
            <a:off x="1886440" y="1708649"/>
            <a:ext cx="504000" cy="2016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>
              <a:lnSpc>
                <a:spcPct val="120000"/>
              </a:lnSpc>
            </a:pPr>
            <a:r>
              <a:rPr lang="en-US" sz="800" b="1" dirty="0">
                <a:solidFill>
                  <a:srgbClr val="FF0000"/>
                </a:solidFill>
                <a:cs typeface="B Titr" panose="00000700000000000000" pitchFamily="2" charset="-78"/>
              </a:rPr>
              <a:t>-</a:t>
            </a:r>
            <a:r>
              <a:rPr lang="fa-IR" sz="800" b="1" dirty="0">
                <a:solidFill>
                  <a:srgbClr val="FF0000"/>
                </a:solidFill>
                <a:cs typeface="B Titr" panose="00000700000000000000" pitchFamily="2" charset="-78"/>
              </a:rPr>
              <a:t>108676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B4189D-B9AA-16D5-3308-C0C11BBAB10A}"/>
              </a:ext>
            </a:extLst>
          </p:cNvPr>
          <p:cNvSpPr txBox="1"/>
          <p:nvPr/>
        </p:nvSpPr>
        <p:spPr>
          <a:xfrm>
            <a:off x="4493542" y="2651235"/>
            <a:ext cx="4289325" cy="1592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>
              <a:spcAft>
                <a:spcPts val="300"/>
              </a:spcAft>
            </a:pPr>
            <a:r>
              <a:rPr lang="fa-IR" sz="1000" b="1" dirty="0">
                <a:cs typeface="B Titr" panose="00000700000000000000" pitchFamily="2" charset="-78"/>
              </a:rPr>
              <a:t>مقدار انرژی خریداری شده برای یک ساعت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4033=24</a:t>
            </a:r>
            <a:r>
              <a:rPr lang="en-US" sz="1000" b="1" dirty="0">
                <a:solidFill>
                  <a:srgbClr val="FF0000"/>
                </a:solidFill>
                <a:cs typeface="B Titr" panose="00000700000000000000" pitchFamily="2" charset="-78"/>
              </a:rPr>
              <a:t>/</a:t>
            </a: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3000552/31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1500276=31*12*4033= </a:t>
            </a:r>
            <a:r>
              <a:rPr lang="fa-IR" sz="1000" b="1" dirty="0">
                <a:cs typeface="B Titr" panose="00000700000000000000" pitchFamily="2" charset="-78"/>
              </a:rPr>
              <a:t>میان باری خریداری شده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750138=31*6*4033= </a:t>
            </a:r>
            <a:r>
              <a:rPr lang="fa-IR" sz="1000" b="1" dirty="0">
                <a:cs typeface="B Titr" panose="00000700000000000000" pitchFamily="2" charset="-78"/>
              </a:rPr>
              <a:t>کم باری خریداری شده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cs typeface="B Titr" panose="00000700000000000000" pitchFamily="2" charset="-78"/>
              </a:rPr>
              <a:t>مقدار انرژی خریداری شده اوج باری و اوج بار جمعه به نسبت انرژی مصرفی محاسبه میشود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750138=4033*31*6</a:t>
            </a:r>
            <a:r>
              <a:rPr lang="en-US" sz="1000" b="1" dirty="0">
                <a:solidFill>
                  <a:srgbClr val="FF0000"/>
                </a:solidFill>
                <a:cs typeface="B Titr" panose="00000700000000000000" pitchFamily="2" charset="-78"/>
              </a:rPr>
              <a:t>    </a:t>
            </a: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542400=516240+26160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713959=750138*(542400/516240)=</a:t>
            </a:r>
            <a:r>
              <a:rPr lang="fa-IR" sz="1000" b="1" dirty="0">
                <a:cs typeface="B Titr" panose="00000700000000000000" pitchFamily="2" charset="-78"/>
              </a:rPr>
              <a:t>اوج باری خریداری شده</a:t>
            </a:r>
          </a:p>
          <a:p>
            <a:pPr algn="ctr" rtl="1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itr" panose="00000700000000000000" pitchFamily="2" charset="-78"/>
              </a:rPr>
              <a:t>36179=750138*(542400/26160)=</a:t>
            </a:r>
            <a:r>
              <a:rPr lang="fa-IR" sz="1000" b="1" dirty="0">
                <a:cs typeface="B Titr" panose="00000700000000000000" pitchFamily="2" charset="-78"/>
              </a:rPr>
              <a:t>اوج </a:t>
            </a:r>
            <a:r>
              <a:rPr lang="fa-IR" sz="1000" b="1" dirty="0" err="1">
                <a:cs typeface="B Titr" panose="00000700000000000000" pitchFamily="2" charset="-78"/>
              </a:rPr>
              <a:t>بارجمعه</a:t>
            </a:r>
            <a:r>
              <a:rPr lang="fa-IR" sz="1000" b="1" dirty="0">
                <a:cs typeface="B Titr" panose="00000700000000000000" pitchFamily="2" charset="-78"/>
              </a:rPr>
              <a:t> خریداری شده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96200A0-3934-4553-A136-E2F32B690C82}"/>
              </a:ext>
            </a:extLst>
          </p:cNvPr>
          <p:cNvSpPr/>
          <p:nvPr/>
        </p:nvSpPr>
        <p:spPr>
          <a:xfrm>
            <a:off x="1869866" y="2282655"/>
            <a:ext cx="504000" cy="1554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/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lnSpc>
                <a:spcPct val="120000"/>
              </a:lnSpc>
            </a:pPr>
            <a:r>
              <a:rPr lang="en-US" sz="800" b="1" dirty="0">
                <a:solidFill>
                  <a:srgbClr val="FF0000"/>
                </a:solidFill>
                <a:cs typeface="B Titr" panose="00000700000000000000" pitchFamily="2" charset="-78"/>
              </a:rPr>
              <a:t>-</a:t>
            </a:r>
            <a:r>
              <a:rPr lang="fa-IR" sz="800" b="1" dirty="0">
                <a:solidFill>
                  <a:srgbClr val="FF0000"/>
                </a:solidFill>
                <a:cs typeface="B Titr" panose="00000700000000000000" pitchFamily="2" charset="-78"/>
              </a:rPr>
              <a:t>10019</a:t>
            </a:r>
          </a:p>
          <a:p>
            <a:pPr algn="ctr"/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endParaRPr lang="fa-IR" sz="1050" dirty="0">
              <a:solidFill>
                <a:srgbClr val="C00000"/>
              </a:solidFill>
              <a:latin typeface="B Traffic "/>
              <a:cs typeface="B Nazanin" panose="00000400000000000000" pitchFamily="2" charset="-78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23626C-8D75-4CC8-AC5F-B233EFC3E5B7}"/>
              </a:ext>
            </a:extLst>
          </p:cNvPr>
          <p:cNvCxnSpPr>
            <a:stCxn id="31" idx="1"/>
            <a:endCxn id="183" idx="3"/>
          </p:cNvCxnSpPr>
          <p:nvPr/>
        </p:nvCxnSpPr>
        <p:spPr>
          <a:xfrm rot="10800000">
            <a:off x="3725964" y="2083745"/>
            <a:ext cx="767578" cy="136386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5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75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1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1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9" grpId="3" animBg="1"/>
      <p:bldP spid="69" grpId="4" animBg="1"/>
      <p:bldP spid="69" grpId="8" animBg="1"/>
      <p:bldP spid="89" grpId="0" animBg="1"/>
      <p:bldP spid="89" grpId="1" animBg="1"/>
      <p:bldP spid="79" grpId="0" animBg="1"/>
      <p:bldP spid="79" grpId="1" animBg="1"/>
      <p:bldP spid="170" grpId="0"/>
      <p:bldP spid="170" grpId="1"/>
      <p:bldP spid="171" grpId="0"/>
      <p:bldP spid="171" grpId="1"/>
      <p:bldP spid="183" grpId="0" animBg="1"/>
      <p:bldP spid="183" grpId="1" animBg="1"/>
      <p:bldP spid="184" grpId="0" animBg="1"/>
      <p:bldP spid="184" grpId="1" animBg="1"/>
      <p:bldP spid="186" grpId="0" animBg="1"/>
      <p:bldP spid="186" grpId="1" animBg="1"/>
      <p:bldP spid="205" grpId="0" animBg="1"/>
      <p:bldP spid="205" grpId="1" animBg="1"/>
      <p:bldP spid="207" grpId="0" animBg="1"/>
      <p:bldP spid="207" grpId="2" animBg="1"/>
      <p:bldP spid="225" grpId="0" animBg="1"/>
      <p:bldP spid="225" grpId="1" animBg="1"/>
      <p:bldP spid="224" grpId="0"/>
      <p:bldP spid="224" grpId="1"/>
      <p:bldP spid="204" grpId="0" animBg="1"/>
      <p:bldP spid="204" grpId="1" animBg="1"/>
      <p:bldP spid="226" grpId="0" animBg="1"/>
      <p:bldP spid="226" grpId="1" animBg="1"/>
      <p:bldP spid="253" grpId="1" animBg="1"/>
      <p:bldP spid="253" grpId="2" animBg="1"/>
      <p:bldP spid="32" grpId="2"/>
      <p:bldP spid="32" grpId="3"/>
      <p:bldP spid="65" grpId="1" animBg="1"/>
      <p:bldP spid="65" grpId="2" animBg="1"/>
      <p:bldP spid="92" grpId="0" animBg="1"/>
      <p:bldP spid="92" grpId="1" animBg="1"/>
      <p:bldP spid="48" grpId="0" animBg="1"/>
      <p:bldP spid="48" grpId="1" animBg="1"/>
      <p:bldP spid="31" grpId="0" animBg="1"/>
      <p:bldP spid="31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FFF1944-0EFD-4E02-AA7E-B355FE5A0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103459"/>
            <a:ext cx="9139015" cy="6957393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10E73F4-0148-4E56-97F1-FB370911C746}"/>
              </a:ext>
            </a:extLst>
          </p:cNvPr>
          <p:cNvSpPr/>
          <p:nvPr/>
        </p:nvSpPr>
        <p:spPr>
          <a:xfrm>
            <a:off x="5691626" y="1660674"/>
            <a:ext cx="576064" cy="73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6DB8030-9446-4369-B13F-BAACF6E91487}"/>
              </a:ext>
            </a:extLst>
          </p:cNvPr>
          <p:cNvSpPr/>
          <p:nvPr/>
        </p:nvSpPr>
        <p:spPr>
          <a:xfrm>
            <a:off x="4844046" y="3097138"/>
            <a:ext cx="828000" cy="791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79B92164-10D7-48AB-91AA-CF5AB66FA792}"/>
              </a:ext>
            </a:extLst>
          </p:cNvPr>
          <p:cNvCxnSpPr>
            <a:cxnSpLocks/>
            <a:stCxn id="76" idx="2"/>
          </p:cNvCxnSpPr>
          <p:nvPr/>
        </p:nvCxnSpPr>
        <p:spPr>
          <a:xfrm rot="5400000">
            <a:off x="3289243" y="2481432"/>
            <a:ext cx="561321" cy="337628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DC5AD31-C625-42B2-949E-6AE259892A47}"/>
              </a:ext>
            </a:extLst>
          </p:cNvPr>
          <p:cNvGrpSpPr/>
          <p:nvPr/>
        </p:nvGrpSpPr>
        <p:grpSpPr>
          <a:xfrm>
            <a:off x="6444208" y="3154449"/>
            <a:ext cx="1353690" cy="763331"/>
            <a:chOff x="3538905" y="3317028"/>
            <a:chExt cx="1353690" cy="763331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7A86800-3A92-459F-B58E-60E5C91F46A0}"/>
                </a:ext>
              </a:extLst>
            </p:cNvPr>
            <p:cNvSpPr txBox="1"/>
            <p:nvPr/>
          </p:nvSpPr>
          <p:spPr>
            <a:xfrm>
              <a:off x="4666703" y="3322672"/>
              <a:ext cx="225892" cy="541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(</a:t>
              </a:r>
              <a:endParaRPr lang="fa-IR" sz="9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(</a:t>
              </a:r>
              <a:endParaRPr lang="fa-IR" sz="8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(</a:t>
              </a:r>
            </a:p>
            <a:p>
              <a:pPr algn="ctr">
                <a:spcAft>
                  <a:spcPts val="300"/>
                </a:spcAft>
              </a:pPr>
              <a:r>
                <a:rPr lang="fa-IR" sz="8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(</a:t>
              </a:r>
              <a:endParaRPr lang="fa-IR" sz="6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DC0CDE-5541-4511-80B2-BB75D6ADB0AB}"/>
                </a:ext>
              </a:extLst>
            </p:cNvPr>
            <p:cNvSpPr txBox="1"/>
            <p:nvPr/>
          </p:nvSpPr>
          <p:spPr>
            <a:xfrm>
              <a:off x="4080155" y="3334001"/>
              <a:ext cx="263608" cy="7463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__</a:t>
              </a:r>
            </a:p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__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73B551B-9556-4BC9-93AB-FD8D1002610B}"/>
                </a:ext>
              </a:extLst>
            </p:cNvPr>
            <p:cNvSpPr txBox="1"/>
            <p:nvPr/>
          </p:nvSpPr>
          <p:spPr>
            <a:xfrm>
              <a:off x="3538905" y="3317028"/>
              <a:ext cx="170534" cy="7344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)</a:t>
              </a:r>
              <a:endParaRPr lang="fa-IR" sz="9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)</a:t>
              </a:r>
              <a:endParaRPr lang="fa-IR" sz="9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)</a:t>
              </a:r>
            </a:p>
            <a:p>
              <a:pPr algn="ctr">
                <a:spcAft>
                  <a:spcPts val="300"/>
                </a:spcAft>
              </a:pPr>
              <a:r>
                <a:rPr lang="fa-IR" sz="9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)</a:t>
              </a:r>
              <a:endParaRPr lang="fa-IR" sz="8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BFDF981C-C47F-4651-91BE-5D1F62E30718}"/>
              </a:ext>
            </a:extLst>
          </p:cNvPr>
          <p:cNvSpPr txBox="1"/>
          <p:nvPr/>
        </p:nvSpPr>
        <p:spPr>
          <a:xfrm>
            <a:off x="7833133" y="3147415"/>
            <a:ext cx="199140" cy="9310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1000" b="1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ctr">
              <a:spcAft>
                <a:spcPts val="300"/>
              </a:spcAft>
            </a:pPr>
            <a:r>
              <a:rPr lang="fa-IR" sz="105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9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738E8EA-D2C6-4501-A239-A96A2F618F65}"/>
              </a:ext>
            </a:extLst>
          </p:cNvPr>
          <p:cNvSpPr txBox="1"/>
          <p:nvPr/>
        </p:nvSpPr>
        <p:spPr>
          <a:xfrm>
            <a:off x="5598559" y="3158520"/>
            <a:ext cx="248143" cy="823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  <a:endParaRPr lang="en-US" sz="1000" b="1" dirty="0">
              <a:solidFill>
                <a:srgbClr val="FF0000"/>
              </a:solidFill>
              <a:latin typeface="B Traffic "/>
              <a:cs typeface="B Traffic" panose="00000400000000000000" pitchFamily="2" charset="-78"/>
              <a:sym typeface="Wingdings" panose="05000000000000000000" pitchFamily="2" charset="2"/>
            </a:endParaRP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001EB3E4-DDB6-40EC-93AE-652C35F81FF8}"/>
              </a:ext>
            </a:extLst>
          </p:cNvPr>
          <p:cNvSpPr/>
          <p:nvPr/>
        </p:nvSpPr>
        <p:spPr>
          <a:xfrm>
            <a:off x="4788024" y="2608126"/>
            <a:ext cx="4253408" cy="1295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1" name="Arrow: Down 240">
            <a:extLst>
              <a:ext uri="{FF2B5EF4-FFF2-40B4-BE49-F238E27FC236}">
                <a16:creationId xmlns:a16="http://schemas.microsoft.com/office/drawing/2014/main" id="{E0BD38FB-2992-4232-95F3-A48DE582B0C6}"/>
              </a:ext>
            </a:extLst>
          </p:cNvPr>
          <p:cNvSpPr/>
          <p:nvPr/>
        </p:nvSpPr>
        <p:spPr>
          <a:xfrm rot="10800000">
            <a:off x="7391694" y="3881360"/>
            <a:ext cx="170534" cy="316486"/>
          </a:xfrm>
          <a:prstGeom prst="downArrow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556176F-C7B8-42F7-82D5-0E8A63345625}"/>
              </a:ext>
            </a:extLst>
          </p:cNvPr>
          <p:cNvSpPr/>
          <p:nvPr/>
        </p:nvSpPr>
        <p:spPr>
          <a:xfrm>
            <a:off x="3793682" y="1677926"/>
            <a:ext cx="620810" cy="7197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23B25F1-245C-4958-ADFF-3D8DC1D85B6D}"/>
              </a:ext>
            </a:extLst>
          </p:cNvPr>
          <p:cNvSpPr/>
          <p:nvPr/>
        </p:nvSpPr>
        <p:spPr>
          <a:xfrm>
            <a:off x="4435125" y="1777035"/>
            <a:ext cx="1215235" cy="188484"/>
          </a:xfrm>
          <a:prstGeom prst="leftRightArrow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895F5BC9-079B-F68A-B609-07B6A97913D9}"/>
              </a:ext>
            </a:extLst>
          </p:cNvPr>
          <p:cNvSpPr/>
          <p:nvPr/>
        </p:nvSpPr>
        <p:spPr>
          <a:xfrm>
            <a:off x="5598559" y="4145701"/>
            <a:ext cx="3536123" cy="1132265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fa-IR" sz="1200" dirty="0">
                <a:latin typeface="B Traffic "/>
                <a:cs typeface="B Titr" panose="00000700000000000000" pitchFamily="2" charset="-78"/>
              </a:rPr>
              <a:t>نرخ تعرفه</a:t>
            </a:r>
          </a:p>
          <a:p>
            <a:pPr algn="ctr" rtl="1"/>
            <a:r>
              <a:rPr lang="fa-IR" sz="1400" dirty="0">
                <a:solidFill>
                  <a:srgbClr val="C00000"/>
                </a:solidFill>
                <a:latin typeface="B Traffic "/>
                <a:cs typeface="B Titr" panose="00000700000000000000" pitchFamily="2" charset="-78"/>
              </a:rPr>
              <a:t>*</a:t>
            </a:r>
            <a:endParaRPr lang="fa-IR" sz="2800" dirty="0">
              <a:solidFill>
                <a:srgbClr val="C00000"/>
              </a:solidFill>
              <a:latin typeface="B Traffic "/>
              <a:cs typeface="B Titr" panose="00000700000000000000" pitchFamily="2" charset="-78"/>
            </a:endParaRPr>
          </a:p>
          <a:p>
            <a:pPr algn="ctr" rtl="1"/>
            <a:r>
              <a:rPr lang="fa-IR" sz="1200" dirty="0">
                <a:latin typeface="B Traffic "/>
                <a:cs typeface="B Titr" panose="00000700000000000000" pitchFamily="2" charset="-78"/>
              </a:rPr>
              <a:t>2</a:t>
            </a:r>
            <a:r>
              <a:rPr lang="en-US" sz="1200" dirty="0">
                <a:latin typeface="B Traffic "/>
                <a:cs typeface="B Titr" panose="00000700000000000000" pitchFamily="2" charset="-78"/>
              </a:rPr>
              <a:t>.</a:t>
            </a:r>
            <a:r>
              <a:rPr lang="fa-IR" sz="1200" dirty="0">
                <a:latin typeface="B Traffic "/>
                <a:cs typeface="B Titr" panose="00000700000000000000" pitchFamily="2" charset="-78"/>
              </a:rPr>
              <a:t>1</a:t>
            </a:r>
            <a:r>
              <a:rPr lang="fa-IR" sz="1100" dirty="0">
                <a:latin typeface="B Traffic "/>
                <a:cs typeface="B Titr" panose="00000700000000000000" pitchFamily="2" charset="-78"/>
              </a:rPr>
              <a:t> </a:t>
            </a:r>
            <a:r>
              <a:rPr lang="fa-IR" sz="1200" dirty="0">
                <a:latin typeface="B Traffic "/>
                <a:cs typeface="B Titr" panose="00000700000000000000" pitchFamily="2" charset="-78"/>
              </a:rPr>
              <a:t>= ضریب مصارف غیر صنعتی</a:t>
            </a:r>
          </a:p>
          <a:p>
            <a:pPr algn="ctr" rtl="1"/>
            <a:r>
              <a:rPr lang="fa-IR" sz="1400" dirty="0">
                <a:solidFill>
                  <a:srgbClr val="C00000"/>
                </a:solidFill>
                <a:latin typeface="B Traffic "/>
                <a:cs typeface="B Titr" panose="00000700000000000000" pitchFamily="2" charset="-78"/>
              </a:rPr>
              <a:t>*</a:t>
            </a:r>
            <a:endParaRPr lang="fa-IR" sz="1200" dirty="0">
              <a:solidFill>
                <a:srgbClr val="C00000"/>
              </a:solidFill>
              <a:latin typeface="B Traffic "/>
              <a:cs typeface="B Titr" panose="00000700000000000000" pitchFamily="2" charset="-78"/>
            </a:endParaRPr>
          </a:p>
          <a:p>
            <a:pPr algn="ctr" rtl="1"/>
            <a:r>
              <a:rPr lang="fa-IR" sz="1200" dirty="0">
                <a:latin typeface="B Traffic "/>
                <a:cs typeface="B Titr" panose="00000700000000000000" pitchFamily="2" charset="-78"/>
              </a:rPr>
              <a:t>(0.2 *(تعداد روز دوره / تعداد روز انقضای پروانه) + 1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7C60BAA-3EE7-C105-21F3-C3498C0AF1A2}"/>
              </a:ext>
            </a:extLst>
          </p:cNvPr>
          <p:cNvCxnSpPr>
            <a:cxnSpLocks/>
          </p:cNvCxnSpPr>
          <p:nvPr/>
        </p:nvCxnSpPr>
        <p:spPr>
          <a:xfrm>
            <a:off x="4644008" y="2243703"/>
            <a:ext cx="3615932" cy="500895"/>
          </a:xfrm>
          <a:prstGeom prst="bentConnector3">
            <a:avLst>
              <a:gd name="adj1" fmla="val 100155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342BE7A6-01B6-9B70-FC88-565B1B9404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8287264"/>
                  </p:ext>
                </p:extLst>
              </p:nvPr>
            </p:nvGraphicFramePr>
            <p:xfrm>
              <a:off x="6467102" y="2829694"/>
              <a:ext cx="639748" cy="338715"/>
            </p:xfrm>
            <a:graphic>
              <a:graphicData uri="http://schemas.microsoft.com/office/powerpoint/2016/slidezoom">
                <pslz:sldZm>
                  <pslz:sldZmObj sldId="1017" cId="321465379">
                    <pslz:zmPr id="{C8B8DEC0-D665-443A-9C76-F9C97E44E12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9748" cy="338715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42BE7A6-01B6-9B70-FC88-565B1B9404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102" y="2829694"/>
                <a:ext cx="639748" cy="338715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</p:pic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BBAC8119-5E24-441B-8AA5-181FB63B5710}"/>
              </a:ext>
            </a:extLst>
          </p:cNvPr>
          <p:cNvSpPr txBox="1"/>
          <p:nvPr/>
        </p:nvSpPr>
        <p:spPr>
          <a:xfrm>
            <a:off x="4711558" y="2007989"/>
            <a:ext cx="620810" cy="4616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cs typeface="B Titr" panose="00000700000000000000" pitchFamily="2" charset="-78"/>
              </a:rPr>
              <a:t>-</a:t>
            </a:r>
            <a:endParaRPr lang="fa-IR" sz="24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62C2D65F-E853-47A2-8291-7BB33378A3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5551471"/>
                  </p:ext>
                </p:extLst>
              </p:nvPr>
            </p:nvGraphicFramePr>
            <p:xfrm>
              <a:off x="7236296" y="2829694"/>
              <a:ext cx="486000" cy="324000"/>
            </p:xfrm>
            <a:graphic>
              <a:graphicData uri="http://schemas.microsoft.com/office/powerpoint/2016/slidezoom">
                <pslz:sldZm>
                  <pslz:sldZmObj sldId="5466" cId="701115269">
                    <pslz:zmPr id="{A4B26B7F-BC44-42E4-B258-D2D1DADEB73B}" returnToParent="0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6000" cy="324000"/>
                        </a:xfrm>
                        <a:prstGeom prst="rect">
                          <a:avLst/>
                        </a:prstGeom>
                        <a:ln w="57150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2C2D65F-E853-47A2-8291-7BB33378A3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2829694"/>
                <a:ext cx="486000" cy="324000"/>
              </a:xfrm>
              <a:prstGeom prst="rect">
                <a:avLst/>
              </a:prstGeom>
              <a:ln w="57150">
                <a:solidFill>
                  <a:srgbClr val="7030A0"/>
                </a:solidFill>
              </a:ln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B95775F-7FE3-4A99-AADB-153B95C2E170}"/>
              </a:ext>
            </a:extLst>
          </p:cNvPr>
          <p:cNvSpPr/>
          <p:nvPr/>
        </p:nvSpPr>
        <p:spPr>
          <a:xfrm>
            <a:off x="5217029" y="87464"/>
            <a:ext cx="123201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678FFF-AF8E-4681-BC59-D065F3887356}"/>
              </a:ext>
            </a:extLst>
          </p:cNvPr>
          <p:cNvSpPr/>
          <p:nvPr/>
        </p:nvSpPr>
        <p:spPr>
          <a:xfrm>
            <a:off x="1870952" y="26859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D51E8-5065-4BE7-B95D-4BF9F6C95508}"/>
              </a:ext>
            </a:extLst>
          </p:cNvPr>
          <p:cNvSpPr/>
          <p:nvPr/>
        </p:nvSpPr>
        <p:spPr>
          <a:xfrm>
            <a:off x="5465207" y="6348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81763-2C11-46D4-ACF9-371F5E366ABE}"/>
              </a:ext>
            </a:extLst>
          </p:cNvPr>
          <p:cNvSpPr/>
          <p:nvPr/>
        </p:nvSpPr>
        <p:spPr>
          <a:xfrm>
            <a:off x="7181704" y="77595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  <p:bldP spid="69" grpId="3" animBg="1"/>
      <p:bldP spid="76" grpId="0" animBg="1"/>
      <p:bldP spid="76" grpId="1" animBg="1"/>
      <p:bldP spid="199" grpId="0"/>
      <p:bldP spid="199" grpId="1"/>
      <p:bldP spid="200" grpId="0"/>
      <p:bldP spid="200" grpId="1"/>
      <p:bldP spid="222" grpId="0" animBg="1"/>
      <p:bldP spid="222" grpId="1" animBg="1"/>
      <p:bldP spid="241" grpId="0" animBg="1"/>
      <p:bldP spid="241" grpId="1" animBg="1"/>
      <p:bldP spid="103" grpId="0" animBg="1"/>
      <p:bldP spid="103" grpId="1" animBg="1"/>
      <p:bldP spid="2" grpId="0" animBg="1"/>
      <p:bldP spid="2" grpId="1" animBg="1"/>
      <p:bldP spid="3" grpId="0" animBg="1"/>
      <p:bldP spid="111" grpId="0" animBg="1"/>
      <p:bldP spid="1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D86F8F5-DA37-463D-AEEA-1EE1E877B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19DE115-BBE7-447D-B88C-F8419D37F787}"/>
              </a:ext>
            </a:extLst>
          </p:cNvPr>
          <p:cNvSpPr/>
          <p:nvPr/>
        </p:nvSpPr>
        <p:spPr>
          <a:xfrm>
            <a:off x="1870952" y="29560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4B7E4-3CF9-4AA3-8EDC-6373769CA58B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0D59-6AF9-4233-97C3-19A7866DB478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7419D-0004-4036-8A29-37787D2CA40B}"/>
              </a:ext>
            </a:extLst>
          </p:cNvPr>
          <p:cNvSpPr/>
          <p:nvPr/>
        </p:nvSpPr>
        <p:spPr>
          <a:xfrm>
            <a:off x="5292080" y="1255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8DA72-0732-4254-B147-ED744AD7BC9D}"/>
              </a:ext>
            </a:extLst>
          </p:cNvPr>
          <p:cNvSpPr/>
          <p:nvPr/>
        </p:nvSpPr>
        <p:spPr>
          <a:xfrm>
            <a:off x="1870952" y="2384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72F73-4B0C-4DA6-84E6-F40FB8734534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6F44E9-F0C7-4903-8126-5607571A00C3}"/>
              </a:ext>
            </a:extLst>
          </p:cNvPr>
          <p:cNvSpPr txBox="1"/>
          <p:nvPr/>
        </p:nvSpPr>
        <p:spPr>
          <a:xfrm>
            <a:off x="5109643" y="1924953"/>
            <a:ext cx="483074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400" b="1" dirty="0">
                <a:solidFill>
                  <a:schemeClr val="tx1"/>
                </a:solidFill>
                <a:cs typeface="B Titr" panose="00000700000000000000" pitchFamily="2" charset="-78"/>
              </a:rPr>
              <a:t>3%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823D71-1BE7-4F50-B2DE-8D6BC4F86EFD}"/>
              </a:ext>
            </a:extLst>
          </p:cNvPr>
          <p:cNvSpPr/>
          <p:nvPr/>
        </p:nvSpPr>
        <p:spPr>
          <a:xfrm>
            <a:off x="5691626" y="1715678"/>
            <a:ext cx="576064" cy="73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E9CB315-0E03-437E-B458-103E4AB827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8088" y="2464989"/>
            <a:ext cx="1268588" cy="483719"/>
          </a:xfrm>
          <a:prstGeom prst="bentConnector3">
            <a:avLst>
              <a:gd name="adj1" fmla="val 9985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509DBF7-D811-4B14-9EFE-C4B50353EF2E}"/>
              </a:ext>
            </a:extLst>
          </p:cNvPr>
          <p:cNvCxnSpPr>
            <a:cxnSpLocks/>
          </p:cNvCxnSpPr>
          <p:nvPr/>
        </p:nvCxnSpPr>
        <p:spPr>
          <a:xfrm rot="5400000">
            <a:off x="4241984" y="1960698"/>
            <a:ext cx="838654" cy="153148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64FFEE-95B8-4F05-9D8E-0ED841939CF6}"/>
              </a:ext>
            </a:extLst>
          </p:cNvPr>
          <p:cNvSpPr txBox="1"/>
          <p:nvPr/>
        </p:nvSpPr>
        <p:spPr>
          <a:xfrm>
            <a:off x="2624966" y="3011715"/>
            <a:ext cx="21905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sz="9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5AA2D8B-CBD0-4409-9343-83405CC10991}"/>
              </a:ext>
            </a:extLst>
          </p:cNvPr>
          <p:cNvSpPr/>
          <p:nvPr/>
        </p:nvSpPr>
        <p:spPr>
          <a:xfrm>
            <a:off x="3793091" y="1327085"/>
            <a:ext cx="1154944" cy="11129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562340-9751-40E7-8A7B-4964D12A7AAC}"/>
              </a:ext>
            </a:extLst>
          </p:cNvPr>
          <p:cNvGrpSpPr/>
          <p:nvPr/>
        </p:nvGrpSpPr>
        <p:grpSpPr>
          <a:xfrm>
            <a:off x="1699523" y="2824988"/>
            <a:ext cx="1035730" cy="604012"/>
            <a:chOff x="6362395" y="2995553"/>
            <a:chExt cx="935129" cy="60401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7C7571-4831-4CB3-9354-A7BCCA2F3B2E}"/>
                </a:ext>
              </a:extLst>
            </p:cNvPr>
            <p:cNvSpPr txBox="1"/>
            <p:nvPr/>
          </p:nvSpPr>
          <p:spPr>
            <a:xfrm>
              <a:off x="7189839" y="3191761"/>
              <a:ext cx="107685" cy="4078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(</a:t>
              </a:r>
              <a:endParaRPr lang="fa-IR" sz="9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  <a:p>
              <a:pPr algn="ctr">
                <a:spcAft>
                  <a:spcPts val="300"/>
                </a:spcAft>
              </a:pPr>
              <a:endParaRPr lang="fa-IR" sz="8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77DDBB-89F5-4C87-8801-D5B9C6DEE056}"/>
                </a:ext>
              </a:extLst>
            </p:cNvPr>
            <p:cNvSpPr txBox="1"/>
            <p:nvPr/>
          </p:nvSpPr>
          <p:spPr>
            <a:xfrm>
              <a:off x="6362395" y="3193238"/>
              <a:ext cx="170534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1000" b="1" dirty="0">
                  <a:solidFill>
                    <a:srgbClr val="FF0000"/>
                  </a:solidFill>
                  <a:cs typeface="B Traffic" panose="00000400000000000000" pitchFamily="2" charset="-78"/>
                </a:rPr>
                <a:t>)</a:t>
              </a:r>
              <a:endParaRPr lang="fa-IR" sz="900" b="1" dirty="0">
                <a:solidFill>
                  <a:srgbClr val="FF0000"/>
                </a:solidFill>
                <a:cs typeface="B Traffic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59C951-945D-4BCB-B459-1F5A0A8D8B13}"/>
                </a:ext>
              </a:extLst>
            </p:cNvPr>
            <p:cNvSpPr txBox="1"/>
            <p:nvPr/>
          </p:nvSpPr>
          <p:spPr>
            <a:xfrm>
              <a:off x="6667760" y="2995553"/>
              <a:ext cx="3889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fa-IR" sz="2000" b="1" dirty="0">
                  <a:solidFill>
                    <a:srgbClr val="FF0000"/>
                  </a:solidFill>
                  <a:cs typeface="B Titr" panose="00000700000000000000" pitchFamily="2" charset="-78"/>
                </a:rPr>
                <a:t>_</a:t>
              </a:r>
              <a:endParaRPr lang="fa-IR" sz="1200" b="1" dirty="0">
                <a:solidFill>
                  <a:srgbClr val="FF0000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1E0789A-13C6-4F70-B3FF-FC28584291A7}"/>
              </a:ext>
            </a:extLst>
          </p:cNvPr>
          <p:cNvSpPr/>
          <p:nvPr/>
        </p:nvSpPr>
        <p:spPr>
          <a:xfrm>
            <a:off x="2792121" y="3030096"/>
            <a:ext cx="529701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7A80FC-2CE1-4617-9395-48F18420BBF8}"/>
              </a:ext>
            </a:extLst>
          </p:cNvPr>
          <p:cNvSpPr/>
          <p:nvPr/>
        </p:nvSpPr>
        <p:spPr>
          <a:xfrm>
            <a:off x="47872" y="2608793"/>
            <a:ext cx="4752000" cy="634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BECFA59-2549-4926-9B81-28E8D0D0CD76}"/>
              </a:ext>
            </a:extLst>
          </p:cNvPr>
          <p:cNvSpPr/>
          <p:nvPr/>
        </p:nvSpPr>
        <p:spPr>
          <a:xfrm>
            <a:off x="323528" y="3030096"/>
            <a:ext cx="814945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Shape 2">
            <a:extLst>
              <a:ext uri="{FF2B5EF4-FFF2-40B4-BE49-F238E27FC236}">
                <a16:creationId xmlns:a16="http://schemas.microsoft.com/office/drawing/2014/main" id="{38F14296-6163-4846-B6AF-169FB0AF3ABE}"/>
              </a:ext>
            </a:extLst>
          </p:cNvPr>
          <p:cNvSpPr/>
          <p:nvPr/>
        </p:nvSpPr>
        <p:spPr>
          <a:xfrm>
            <a:off x="3708388" y="1812570"/>
            <a:ext cx="1350016" cy="64008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pPr algn="ctr"/>
            <a:r>
              <a:rPr lang="fa-IR" sz="1100" dirty="0">
                <a:solidFill>
                  <a:srgbClr val="00B050"/>
                </a:solidFill>
                <a:cs typeface="B Titr" panose="00000700000000000000" pitchFamily="2" charset="-78"/>
              </a:rPr>
              <a:t>تجدید پذیر را از 3 % مصرف کسر می کنیم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E0152F-A096-4AE5-B979-656CD6FA20FE}"/>
              </a:ext>
            </a:extLst>
          </p:cNvPr>
          <p:cNvGrpSpPr/>
          <p:nvPr/>
        </p:nvGrpSpPr>
        <p:grpSpPr>
          <a:xfrm>
            <a:off x="6156176" y="4279550"/>
            <a:ext cx="2091498" cy="307778"/>
            <a:chOff x="5940152" y="4293097"/>
            <a:chExt cx="2267723" cy="307778"/>
          </a:xfrm>
        </p:grpSpPr>
        <p:sp>
          <p:nvSpPr>
            <p:cNvPr id="45" name="Shape 2">
              <a:extLst>
                <a:ext uri="{FF2B5EF4-FFF2-40B4-BE49-F238E27FC236}">
                  <a16:creationId xmlns:a16="http://schemas.microsoft.com/office/drawing/2014/main" id="{E5720F6C-B336-4EB0-A026-71AE28D297BA}"/>
                </a:ext>
              </a:extLst>
            </p:cNvPr>
            <p:cNvSpPr/>
            <p:nvPr/>
          </p:nvSpPr>
          <p:spPr>
            <a:xfrm>
              <a:off x="5940152" y="4293097"/>
              <a:ext cx="2267723" cy="307778"/>
            </a:xfrm>
            <a:prstGeom prst="roundRect">
              <a:avLst>
                <a:gd name="adj" fmla="val 25366"/>
              </a:avLst>
            </a:prstGeom>
            <a:solidFill>
              <a:srgbClr val="F3F3FF"/>
            </a:solidFill>
            <a:ln w="22860">
              <a:solidFill>
                <a:srgbClr val="2D4DF2"/>
              </a:solidFill>
              <a:prstDash val="solid"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fa-IR" sz="1100" dirty="0">
                  <a:solidFill>
                    <a:srgbClr val="FF0000"/>
                  </a:solidFill>
                  <a:highlight>
                    <a:srgbClr val="FFFF00"/>
                  </a:highlight>
                  <a:cs typeface="B Titr" panose="00000700000000000000" pitchFamily="2" charset="-78"/>
                </a:rPr>
                <a:t>اگر بالای 1000 بود مشمول ماده 16</a:t>
              </a:r>
              <a:endParaRPr lang="en-US" sz="1100" dirty="0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endParaRPr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04DB8FF-9323-4398-92AD-F162B4DA561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941378" y="4405551"/>
              <a:ext cx="136808" cy="87681"/>
            </a:xfrm>
            <a:custGeom>
              <a:avLst/>
              <a:gdLst>
                <a:gd name="T0" fmla="*/ 167 w 333"/>
                <a:gd name="T1" fmla="*/ 0 h 207"/>
                <a:gd name="T2" fmla="*/ 195 w 333"/>
                <a:gd name="T3" fmla="*/ 12 h 207"/>
                <a:gd name="T4" fmla="*/ 318 w 333"/>
                <a:gd name="T5" fmla="*/ 135 h 207"/>
                <a:gd name="T6" fmla="*/ 318 w 333"/>
                <a:gd name="T7" fmla="*/ 191 h 207"/>
                <a:gd name="T8" fmla="*/ 261 w 333"/>
                <a:gd name="T9" fmla="*/ 191 h 207"/>
                <a:gd name="T10" fmla="*/ 167 w 333"/>
                <a:gd name="T11" fmla="*/ 97 h 207"/>
                <a:gd name="T12" fmla="*/ 72 w 333"/>
                <a:gd name="T13" fmla="*/ 191 h 207"/>
                <a:gd name="T14" fmla="*/ 16 w 333"/>
                <a:gd name="T15" fmla="*/ 191 h 207"/>
                <a:gd name="T16" fmla="*/ 16 w 333"/>
                <a:gd name="T17" fmla="*/ 135 h 207"/>
                <a:gd name="T18" fmla="*/ 139 w 333"/>
                <a:gd name="T19" fmla="*/ 12 h 207"/>
                <a:gd name="T20" fmla="*/ 167 w 333"/>
                <a:gd name="T2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07">
                  <a:moveTo>
                    <a:pt x="167" y="0"/>
                  </a:moveTo>
                  <a:cubicBezTo>
                    <a:pt x="177" y="0"/>
                    <a:pt x="187" y="4"/>
                    <a:pt x="195" y="12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33" y="150"/>
                    <a:pt x="333" y="176"/>
                    <a:pt x="318" y="191"/>
                  </a:cubicBezTo>
                  <a:cubicBezTo>
                    <a:pt x="302" y="207"/>
                    <a:pt x="277" y="207"/>
                    <a:pt x="261" y="191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57" y="207"/>
                    <a:pt x="32" y="207"/>
                    <a:pt x="16" y="191"/>
                  </a:cubicBezTo>
                  <a:cubicBezTo>
                    <a:pt x="0" y="176"/>
                    <a:pt x="0" y="150"/>
                    <a:pt x="16" y="135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46" y="4"/>
                    <a:pt x="157" y="0"/>
                    <a:pt x="16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CCFCC1EC-F9AA-4286-B530-84F4CBA319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0129395"/>
                  </p:ext>
                </p:extLst>
              </p:nvPr>
            </p:nvGraphicFramePr>
            <p:xfrm>
              <a:off x="2291298" y="2649686"/>
              <a:ext cx="446265" cy="371510"/>
            </p:xfrm>
            <a:graphic>
              <a:graphicData uri="http://schemas.microsoft.com/office/powerpoint/2016/slidezoom">
                <pslz:sldZm>
                  <pslz:sldZmObj sldId="1017" cId="321465379">
                    <pslz:zmPr id="{C8B8DEC0-D665-443A-9C76-F9C97E44E12B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6265" cy="371510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CFCC1EC-F9AA-4286-B530-84F4CBA319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1298" y="2649686"/>
                <a:ext cx="446265" cy="371510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EE5C5AF6-D388-4855-8695-833F30AEAC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5944005"/>
                  </p:ext>
                </p:extLst>
              </p:nvPr>
            </p:nvGraphicFramePr>
            <p:xfrm>
              <a:off x="1717080" y="2639197"/>
              <a:ext cx="473862" cy="364104"/>
            </p:xfrm>
            <a:graphic>
              <a:graphicData uri="http://schemas.microsoft.com/office/powerpoint/2016/slidezoom">
                <pslz:sldZm>
                  <pslz:sldZmObj sldId="5466" cId="701115269">
                    <pslz:zmPr id="{93F358B4-79FE-4D55-BBA5-C912EF26B4E1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3862" cy="364104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E5C5AF6-D388-4855-8695-833F30AEAC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7080" y="2639197"/>
                <a:ext cx="473862" cy="364104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</p:pic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68AB96-E2A5-40A3-90A6-74B58CC47174}"/>
              </a:ext>
            </a:extLst>
          </p:cNvPr>
          <p:cNvCxnSpPr>
            <a:cxnSpLocks/>
          </p:cNvCxnSpPr>
          <p:nvPr/>
        </p:nvCxnSpPr>
        <p:spPr>
          <a:xfrm flipH="1">
            <a:off x="684232" y="3200970"/>
            <a:ext cx="14081" cy="948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4" grpId="0"/>
      <p:bldP spid="34" grpId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DB45E0A-ACF1-465A-B9B8-6ABA87C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8571C83-C247-4511-B9E0-FC2FF85B49D1}"/>
              </a:ext>
            </a:extLst>
          </p:cNvPr>
          <p:cNvSpPr/>
          <p:nvPr/>
        </p:nvSpPr>
        <p:spPr>
          <a:xfrm>
            <a:off x="5292080" y="11447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9DE115-BBE7-447D-B88C-F8419D37F787}"/>
              </a:ext>
            </a:extLst>
          </p:cNvPr>
          <p:cNvSpPr/>
          <p:nvPr/>
        </p:nvSpPr>
        <p:spPr>
          <a:xfrm>
            <a:off x="1870952" y="29560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4B7E4-3CF9-4AA3-8EDC-6373769CA58B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0D59-6AF9-4233-97C3-19A7866DB478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6F25FC-61B4-6532-5CDB-9306454BEEF4}"/>
              </a:ext>
            </a:extLst>
          </p:cNvPr>
          <p:cNvSpPr/>
          <p:nvPr/>
        </p:nvSpPr>
        <p:spPr>
          <a:xfrm>
            <a:off x="5724128" y="2436224"/>
            <a:ext cx="576064" cy="1816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0432A-125B-C4A4-FFF4-3595542D6BDA}"/>
              </a:ext>
            </a:extLst>
          </p:cNvPr>
          <p:cNvSpPr/>
          <p:nvPr/>
        </p:nvSpPr>
        <p:spPr>
          <a:xfrm>
            <a:off x="39766" y="3212976"/>
            <a:ext cx="4769765" cy="365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DF2584B-EEC6-AC79-730A-E7600494B240}"/>
              </a:ext>
            </a:extLst>
          </p:cNvPr>
          <p:cNvCxnSpPr>
            <a:cxnSpLocks/>
          </p:cNvCxnSpPr>
          <p:nvPr/>
        </p:nvCxnSpPr>
        <p:spPr>
          <a:xfrm rot="5400000">
            <a:off x="3912628" y="1452689"/>
            <a:ext cx="312928" cy="3909233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78666-2FC9-4277-9E55-962169452B38}"/>
              </a:ext>
            </a:extLst>
          </p:cNvPr>
          <p:cNvSpPr/>
          <p:nvPr/>
        </p:nvSpPr>
        <p:spPr>
          <a:xfrm>
            <a:off x="6156176" y="3913178"/>
            <a:ext cx="2886454" cy="892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900" b="1" dirty="0" err="1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دیماند</a:t>
            </a:r>
            <a:r>
              <a:rPr lang="fa-IR" sz="900" b="1" dirty="0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 مصرفی بیشتر از قراردادی</a:t>
            </a:r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B45F9-1DB5-0925-C406-54C09FEA0436}"/>
              </a:ext>
            </a:extLst>
          </p:cNvPr>
          <p:cNvSpPr txBox="1"/>
          <p:nvPr/>
        </p:nvSpPr>
        <p:spPr>
          <a:xfrm>
            <a:off x="1046707" y="3389278"/>
            <a:ext cx="272957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1000" b="1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  <a:sym typeface="Wingdings" panose="05000000000000000000" pitchFamily="2" charset="2"/>
              </a:rPr>
              <a:t></a:t>
            </a:r>
            <a:endParaRPr lang="en-US" sz="1000" b="1" dirty="0">
              <a:solidFill>
                <a:srgbClr val="FF0000"/>
              </a:solidFill>
              <a:latin typeface="B Traffic "/>
              <a:cs typeface="B Traffic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74753-6624-0AB9-098E-423FB50C8541}"/>
              </a:ext>
            </a:extLst>
          </p:cNvPr>
          <p:cNvSpPr txBox="1"/>
          <p:nvPr/>
        </p:nvSpPr>
        <p:spPr>
          <a:xfrm>
            <a:off x="1550714" y="3284984"/>
            <a:ext cx="199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fa-IR" sz="2000" b="1" dirty="0">
                <a:solidFill>
                  <a:srgbClr val="FF0000"/>
                </a:solidFill>
                <a:cs typeface="B Traffic" panose="00000400000000000000" pitchFamily="2" charset="-78"/>
              </a:rPr>
              <a:t>*</a:t>
            </a:r>
            <a:endParaRPr lang="fa-IR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0B6AFCB0-F5EC-5744-379D-B3309DEB5E39}"/>
              </a:ext>
            </a:extLst>
          </p:cNvPr>
          <p:cNvSpPr/>
          <p:nvPr/>
        </p:nvSpPr>
        <p:spPr>
          <a:xfrm>
            <a:off x="4615046" y="2924944"/>
            <a:ext cx="3657600" cy="380456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r>
              <a:rPr lang="fa-IR" sz="1050" b="1" dirty="0">
                <a:solidFill>
                  <a:schemeClr val="tx1"/>
                </a:solidFill>
                <a:latin typeface="B Traffic "/>
                <a:cs typeface="B Titr" panose="00000700000000000000" pitchFamily="2" charset="-78"/>
              </a:rPr>
              <a:t>دیماندمصرفی/(دیماند قراردادی – دیماند مصرفی) * کیلووات مصرفی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459257-958C-5D3D-E3FA-11F80D424510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3227393"/>
            <a:ext cx="1546113" cy="892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C3965F-A3B5-DB50-C85B-AAF4F5317D87}"/>
              </a:ext>
            </a:extLst>
          </p:cNvPr>
          <p:cNvCxnSpPr>
            <a:cxnSpLocks/>
          </p:cNvCxnSpPr>
          <p:nvPr/>
        </p:nvCxnSpPr>
        <p:spPr>
          <a:xfrm flipH="1">
            <a:off x="4998425" y="2598945"/>
            <a:ext cx="797711" cy="446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E4F3BFA3-B28A-0315-864E-572E36AB4C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5290233"/>
                  </p:ext>
                </p:extLst>
              </p:nvPr>
            </p:nvGraphicFramePr>
            <p:xfrm>
              <a:off x="1152806" y="3174963"/>
              <a:ext cx="479119" cy="225462"/>
            </p:xfrm>
            <a:graphic>
              <a:graphicData uri="http://schemas.microsoft.com/office/powerpoint/2016/slidezoom">
                <pslz:sldZm>
                  <pslz:sldZmObj sldId="1017" cId="321465379">
                    <pslz:zmPr id="{AE4D5C15-E33C-44C3-AF68-1A49A15F38FC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9119" cy="2254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4F3BFA3-B28A-0315-864E-572E36AB4C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806" y="3174963"/>
                <a:ext cx="479119" cy="2254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E86E35D-E8AC-4C18-9057-9D084D6D611B}"/>
              </a:ext>
            </a:extLst>
          </p:cNvPr>
          <p:cNvGrpSpPr/>
          <p:nvPr/>
        </p:nvGrpSpPr>
        <p:grpSpPr>
          <a:xfrm>
            <a:off x="451820" y="3613478"/>
            <a:ext cx="1823940" cy="726348"/>
            <a:chOff x="387296" y="4250928"/>
            <a:chExt cx="1823940" cy="726348"/>
          </a:xfrm>
        </p:grpSpPr>
        <p:sp>
          <p:nvSpPr>
            <p:cNvPr id="20" name="Shape 11">
              <a:extLst>
                <a:ext uri="{FF2B5EF4-FFF2-40B4-BE49-F238E27FC236}">
                  <a16:creationId xmlns:a16="http://schemas.microsoft.com/office/drawing/2014/main" id="{4191DA45-C63E-7835-4A2A-8F24FE5128B5}"/>
                </a:ext>
              </a:extLst>
            </p:cNvPr>
            <p:cNvSpPr/>
            <p:nvPr/>
          </p:nvSpPr>
          <p:spPr>
            <a:xfrm>
              <a:off x="387296" y="4562814"/>
              <a:ext cx="1823940" cy="414462"/>
            </a:xfrm>
            <a:prstGeom prst="roundRect">
              <a:avLst>
                <a:gd name="adj" fmla="val 25366"/>
              </a:avLst>
            </a:prstGeom>
            <a:solidFill>
              <a:srgbClr val="F3F3FF"/>
            </a:solidFill>
            <a:ln w="22860">
              <a:solidFill>
                <a:srgbClr val="2D4DF2"/>
              </a:solidFill>
              <a:prstDash val="solid"/>
            </a:ln>
          </p:spPr>
          <p:txBody>
            <a:bodyPr/>
            <a:lstStyle/>
            <a:p>
              <a:r>
                <a:rPr lang="fa-IR" sz="1050" b="1" dirty="0">
                  <a:solidFill>
                    <a:schemeClr val="tx1"/>
                  </a:solidFill>
                  <a:latin typeface="B Traffic "/>
                  <a:cs typeface="B Titr" panose="00000700000000000000" pitchFamily="2" charset="-78"/>
                </a:rPr>
                <a:t> حداکثر نرخ تابلوی سبز * </a:t>
              </a:r>
              <a:r>
                <a:rPr lang="fa-IR" sz="1050" b="1" dirty="0">
                  <a:latin typeface="B Traffic "/>
                  <a:cs typeface="B Titr" panose="00000700000000000000" pitchFamily="2" charset="-78"/>
                </a:rPr>
                <a:t>1.3</a:t>
              </a:r>
              <a:r>
                <a:rPr lang="fa-IR" sz="1050" b="1" dirty="0">
                  <a:solidFill>
                    <a:schemeClr val="tx1"/>
                  </a:solidFill>
                  <a:latin typeface="B Traffic "/>
                  <a:cs typeface="B Titr" panose="00000700000000000000" pitchFamily="2" charset="-78"/>
                </a:rPr>
                <a:t> </a:t>
              </a:r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DC12C69F-271F-BC34-01BD-FDFEE63E82CA}"/>
                </a:ext>
              </a:extLst>
            </p:cNvPr>
            <p:cNvSpPr/>
            <p:nvPr/>
          </p:nvSpPr>
          <p:spPr>
            <a:xfrm>
              <a:off x="1102088" y="4250928"/>
              <a:ext cx="367814" cy="302397"/>
            </a:xfrm>
            <a:prstGeom prst="up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7419D-0004-4036-8A29-37787D2CA40B}"/>
              </a:ext>
            </a:extLst>
          </p:cNvPr>
          <p:cNvSpPr/>
          <p:nvPr/>
        </p:nvSpPr>
        <p:spPr>
          <a:xfrm>
            <a:off x="5292080" y="1255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8DA72-0732-4254-B147-ED744AD7BC9D}"/>
              </a:ext>
            </a:extLst>
          </p:cNvPr>
          <p:cNvSpPr/>
          <p:nvPr/>
        </p:nvSpPr>
        <p:spPr>
          <a:xfrm>
            <a:off x="1870952" y="2384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72F73-4B0C-4DA6-84E6-F40FB8734534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D20007-B88A-4B1F-8A82-C17FB63F9D19}"/>
              </a:ext>
            </a:extLst>
          </p:cNvPr>
          <p:cNvCxnSpPr>
            <a:cxnSpLocks/>
          </p:cNvCxnSpPr>
          <p:nvPr/>
        </p:nvCxnSpPr>
        <p:spPr>
          <a:xfrm flipH="1">
            <a:off x="614012" y="3583589"/>
            <a:ext cx="1" cy="1141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6F961C-CE57-4473-83AA-E58BC1148CDD}"/>
              </a:ext>
            </a:extLst>
          </p:cNvPr>
          <p:cNvSpPr/>
          <p:nvPr/>
        </p:nvSpPr>
        <p:spPr>
          <a:xfrm>
            <a:off x="179513" y="4715604"/>
            <a:ext cx="1470772" cy="2241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52D9782-544B-4503-A2A3-F2887F7E35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3285907"/>
                  </p:ext>
                </p:extLst>
              </p:nvPr>
            </p:nvGraphicFramePr>
            <p:xfrm>
              <a:off x="6793612" y="4910032"/>
              <a:ext cx="1611581" cy="443962"/>
            </p:xfrm>
            <a:graphic>
              <a:graphicData uri="http://schemas.microsoft.com/office/powerpoint/2016/slidezoom">
                <pslz:sldZm>
                  <pslz:sldZmObj sldId="5471" cId="1807950232">
                    <pslz:zmPr id="{C55F871C-C098-4D4A-BDCB-064690853E05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11581" cy="4439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52D9782-544B-4503-A2A3-F2887F7E35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3612" y="4910032"/>
                <a:ext cx="1611581" cy="4439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7" grpId="0" animBg="1"/>
      <p:bldP spid="7" grpId="1" animBg="1"/>
      <p:bldP spid="11" grpId="0" animBg="1"/>
      <p:bldP spid="11" grpId="1" animBg="1"/>
      <p:bldP spid="13" grpId="0"/>
      <p:bldP spid="13" grpId="1"/>
      <p:bldP spid="14" grpId="0"/>
      <p:bldP spid="14" grpId="1"/>
      <p:bldP spid="16" grpId="0" animBg="1"/>
      <p:bldP spid="16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DB45E0A-ACF1-465A-B9B8-6ABA87C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8571C83-C247-4511-B9E0-FC2FF85B49D1}"/>
              </a:ext>
            </a:extLst>
          </p:cNvPr>
          <p:cNvSpPr/>
          <p:nvPr/>
        </p:nvSpPr>
        <p:spPr>
          <a:xfrm>
            <a:off x="5292080" y="11447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9DE115-BBE7-447D-B88C-F8419D37F787}"/>
              </a:ext>
            </a:extLst>
          </p:cNvPr>
          <p:cNvSpPr/>
          <p:nvPr/>
        </p:nvSpPr>
        <p:spPr>
          <a:xfrm>
            <a:off x="1870952" y="29560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4B7E4-3CF9-4AA3-8EDC-6373769CA58B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0D59-6AF9-4233-97C3-19A7866DB478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78666-2FC9-4277-9E55-962169452B38}"/>
              </a:ext>
            </a:extLst>
          </p:cNvPr>
          <p:cNvSpPr/>
          <p:nvPr/>
        </p:nvSpPr>
        <p:spPr>
          <a:xfrm>
            <a:off x="6156176" y="3913178"/>
            <a:ext cx="2886454" cy="892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9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900" b="1" dirty="0" err="1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دیماند</a:t>
            </a:r>
            <a:r>
              <a:rPr lang="fa-IR" sz="900" b="1" dirty="0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 مصرفی بیشتر از قراردادی</a:t>
            </a:r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E4F3BFA3-B28A-0315-864E-572E36AB4C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52806" y="3174963"/>
              <a:ext cx="479119" cy="225462"/>
            </p:xfrm>
            <a:graphic>
              <a:graphicData uri="http://schemas.microsoft.com/office/powerpoint/2016/slidezoom">
                <pslz:sldZm>
                  <pslz:sldZmObj sldId="1017" cId="321465379">
                    <pslz:zmPr id="{AE4D5C15-E33C-44C3-AF68-1A49A15F38FC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9119" cy="2254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4F3BFA3-B28A-0315-864E-572E36AB4C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2806" y="3174963"/>
                <a:ext cx="479119" cy="2254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B27419D-0004-4036-8A29-37787D2CA40B}"/>
              </a:ext>
            </a:extLst>
          </p:cNvPr>
          <p:cNvSpPr/>
          <p:nvPr/>
        </p:nvSpPr>
        <p:spPr>
          <a:xfrm>
            <a:off x="5292080" y="1255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8DA72-0732-4254-B147-ED744AD7BC9D}"/>
              </a:ext>
            </a:extLst>
          </p:cNvPr>
          <p:cNvSpPr/>
          <p:nvPr/>
        </p:nvSpPr>
        <p:spPr>
          <a:xfrm>
            <a:off x="1870952" y="2384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72F73-4B0C-4DA6-84E6-F40FB8734534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ABFD4B1E-9316-47E7-AD2B-3AC51B64B121}"/>
              </a:ext>
            </a:extLst>
          </p:cNvPr>
          <p:cNvSpPr/>
          <p:nvPr/>
        </p:nvSpPr>
        <p:spPr>
          <a:xfrm>
            <a:off x="35496" y="323809"/>
            <a:ext cx="9036000" cy="2241095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1200" b="1" dirty="0">
                <a:latin typeface="B Traffic "/>
                <a:cs typeface="B Titr" panose="00000700000000000000" pitchFamily="2" charset="-78"/>
              </a:rPr>
              <a:t>(</a:t>
            </a:r>
            <a:r>
              <a:rPr lang="fa-IR" sz="1200" b="1" dirty="0" err="1">
                <a:latin typeface="B Traffic "/>
                <a:cs typeface="B Titr" panose="00000700000000000000" pitchFamily="2" charset="-78"/>
              </a:rPr>
              <a:t>دیماند</a:t>
            </a:r>
            <a:r>
              <a:rPr lang="fa-IR" sz="1200" b="1" dirty="0">
                <a:latin typeface="B Traffic "/>
                <a:cs typeface="B Titr" panose="00000700000000000000" pitchFamily="2" charset="-78"/>
              </a:rPr>
              <a:t> مصرفی/میزان تجاوز)*(تفاوت تعرفه انشعاب </a:t>
            </a:r>
            <a:r>
              <a:rPr lang="fa-IR" sz="1200" b="1" dirty="0" err="1">
                <a:latin typeface="B Traffic "/>
                <a:cs typeface="B Titr" panose="00000700000000000000" pitchFamily="2" charset="-78"/>
              </a:rPr>
              <a:t>آزاد+بهای</a:t>
            </a:r>
            <a:r>
              <a:rPr lang="fa-IR" sz="1200" b="1" dirty="0">
                <a:latin typeface="B Traffic "/>
                <a:cs typeface="B Titr" panose="00000700000000000000" pitchFamily="2" charset="-78"/>
              </a:rPr>
              <a:t> انرژی بدون </a:t>
            </a:r>
            <a:r>
              <a:rPr lang="fa-IR" sz="1200" b="1" dirty="0" err="1">
                <a:latin typeface="B Traffic "/>
                <a:cs typeface="B Titr" panose="00000700000000000000" pitchFamily="2" charset="-78"/>
              </a:rPr>
              <a:t>کسراز</a:t>
            </a:r>
            <a:r>
              <a:rPr lang="fa-IR" sz="1200" b="1" dirty="0">
                <a:latin typeface="B Traffic "/>
                <a:cs typeface="B Titr" panose="00000700000000000000" pitchFamily="2" charset="-78"/>
              </a:rPr>
              <a:t> خرید)</a:t>
            </a:r>
            <a:r>
              <a:rPr lang="fa-IR" sz="1400" b="1" dirty="0">
                <a:latin typeface="B Traffic "/>
                <a:cs typeface="B Titr" panose="00000700000000000000" pitchFamily="2" charset="-78"/>
              </a:rPr>
              <a:t>=</a:t>
            </a:r>
            <a:r>
              <a:rPr lang="fa-IR" sz="1200" dirty="0">
                <a:latin typeface="B Traffic "/>
                <a:cs typeface="B Titr" panose="00000700000000000000" pitchFamily="2" charset="-78"/>
              </a:rPr>
              <a:t>تجاوز از قدرت</a:t>
            </a:r>
            <a:endParaRPr lang="en-US" sz="1200" dirty="0"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1100" dirty="0"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200" b="1" dirty="0">
                <a:latin typeface="B Traffic "/>
                <a:cs typeface="B Titr" panose="00000700000000000000" pitchFamily="2" charset="-78"/>
              </a:rPr>
              <a:t>(ما به </a:t>
            </a:r>
            <a:r>
              <a:rPr lang="fa-IR" sz="1200" b="1" dirty="0" err="1">
                <a:latin typeface="B Traffic "/>
                <a:cs typeface="B Titr" panose="00000700000000000000" pitchFamily="2" charset="-78"/>
              </a:rPr>
              <a:t>التفاوت</a:t>
            </a:r>
            <a:r>
              <a:rPr lang="fa-IR" sz="1200" b="1" dirty="0">
                <a:latin typeface="B Traffic "/>
                <a:cs typeface="B Titr" panose="00000700000000000000" pitchFamily="2" charset="-78"/>
              </a:rPr>
              <a:t> اجرای مقررات*0.97)+(نرخ </a:t>
            </a:r>
            <a:r>
              <a:rPr lang="fa-IR" sz="1200" b="1" dirty="0" err="1">
                <a:latin typeface="B Traffic "/>
                <a:cs typeface="B Titr" panose="00000700000000000000" pitchFamily="2" charset="-78"/>
              </a:rPr>
              <a:t>تجدیدپذیر</a:t>
            </a:r>
            <a:r>
              <a:rPr lang="fa-IR" sz="1200" b="1" dirty="0">
                <a:latin typeface="B Traffic "/>
                <a:cs typeface="B Titr" panose="00000700000000000000" pitchFamily="2" charset="-78"/>
              </a:rPr>
              <a:t>*مصرف کل*0.03)+(نرخ*مصرف کل*0.97)=</a:t>
            </a:r>
            <a:r>
              <a:rPr lang="fa-IR" sz="1100" dirty="0">
                <a:latin typeface="B Traffic "/>
                <a:cs typeface="B Titr" panose="00000700000000000000" pitchFamily="2" charset="-78"/>
              </a:rPr>
              <a:t>بهای انرژی بدون کسر </a:t>
            </a:r>
            <a:r>
              <a:rPr lang="fa-IR" sz="1100" dirty="0" err="1">
                <a:latin typeface="B Traffic "/>
                <a:cs typeface="B Titr" panose="00000700000000000000" pitchFamily="2" charset="-78"/>
              </a:rPr>
              <a:t>ازخرید</a:t>
            </a:r>
            <a:endParaRPr lang="en-US" sz="1100" dirty="0"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1100" dirty="0"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1000" dirty="0">
                <a:latin typeface="B Traffic "/>
                <a:cs typeface="B Titr" panose="00000700000000000000" pitchFamily="2" charset="-78"/>
              </a:rPr>
              <a:t>)</a:t>
            </a:r>
            <a:r>
              <a:rPr lang="fa-IR" sz="1000" dirty="0">
                <a:latin typeface="B Traffic "/>
                <a:cs typeface="B Titr" panose="00000700000000000000" pitchFamily="2" charset="-78"/>
              </a:rPr>
              <a:t>0.97*8077830700)+(44697*0.03*2755520)+0.97*</a:t>
            </a:r>
            <a:r>
              <a:rPr lang="fa-IR" sz="1000" dirty="0">
                <a:solidFill>
                  <a:srgbClr val="FF0000"/>
                </a:solidFill>
                <a:latin typeface="B Traffic "/>
                <a:cs typeface="B Titr" panose="00000700000000000000" pitchFamily="2" charset="-78"/>
              </a:rPr>
              <a:t>(</a:t>
            </a:r>
            <a:r>
              <a:rPr lang="fa-IR" sz="1000" dirty="0">
                <a:latin typeface="B Traffic "/>
                <a:cs typeface="B Titr" panose="00000700000000000000" pitchFamily="2" charset="-78"/>
              </a:rPr>
              <a:t>(5389.501*26160)+(3978.559*821520)+(5389.501*516240)+(4673.916*1391600)</a:t>
            </a:r>
            <a:r>
              <a:rPr lang="fa-IR" sz="1000" dirty="0">
                <a:solidFill>
                  <a:srgbClr val="FF0000"/>
                </a:solidFill>
                <a:latin typeface="B Traffic "/>
                <a:cs typeface="B Titr" panose="00000700000000000000" pitchFamily="2" charset="-78"/>
              </a:rPr>
              <a:t>)</a:t>
            </a:r>
            <a:endParaRPr lang="en-US" sz="1000" dirty="0">
              <a:solidFill>
                <a:srgbClr val="FF0000"/>
              </a:solidFill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000" dirty="0">
                <a:latin typeface="B Traffic "/>
                <a:cs typeface="B Titr" panose="00000700000000000000" pitchFamily="2" charset="-78"/>
              </a:rPr>
              <a:t>23845470000</a:t>
            </a:r>
            <a:r>
              <a:rPr lang="en-US" sz="1400" b="1" dirty="0">
                <a:latin typeface="B Traffic "/>
                <a:cs typeface="B Titr" panose="00000700000000000000" pitchFamily="2" charset="-78"/>
              </a:rPr>
              <a:t>=</a:t>
            </a:r>
            <a:endParaRPr lang="fa-IR" sz="1050" b="1" dirty="0">
              <a:solidFill>
                <a:srgbClr val="FF0000"/>
              </a:solidFill>
              <a:latin typeface="B Traffic 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200" dirty="0">
                <a:latin typeface="B Traffic "/>
                <a:cs typeface="B Titr" panose="00000700000000000000" pitchFamily="2" charset="-78"/>
              </a:rPr>
              <a:t>662374282</a:t>
            </a:r>
            <a:r>
              <a:rPr lang="fa-IR" sz="1200" dirty="0">
                <a:solidFill>
                  <a:srgbClr val="FF0000"/>
                </a:solidFill>
                <a:latin typeface="B Traffic "/>
                <a:cs typeface="B Titr" panose="00000700000000000000" pitchFamily="2" charset="-78"/>
              </a:rPr>
              <a:t>=</a:t>
            </a:r>
            <a:r>
              <a:rPr lang="fa-IR" sz="1200" dirty="0">
                <a:latin typeface="B Traffic "/>
                <a:cs typeface="B Titr" panose="00000700000000000000" pitchFamily="2" charset="-78"/>
              </a:rPr>
              <a:t>0.02778*23845470000</a:t>
            </a:r>
            <a:r>
              <a:rPr lang="fa-IR" sz="1200" dirty="0">
                <a:solidFill>
                  <a:srgbClr val="FF0000"/>
                </a:solidFill>
                <a:latin typeface="B Traffic "/>
                <a:cs typeface="B Titr" panose="00000700000000000000" pitchFamily="2" charset="-78"/>
              </a:rPr>
              <a:t>=تجاوز از قدرت</a:t>
            </a:r>
            <a:endParaRPr lang="fa-IR" sz="1050" dirty="0">
              <a:latin typeface="B Traffic "/>
              <a:cs typeface="B Titr" panose="000007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6F961C-CE57-4473-83AA-E58BC1148CDD}"/>
              </a:ext>
            </a:extLst>
          </p:cNvPr>
          <p:cNvSpPr/>
          <p:nvPr/>
        </p:nvSpPr>
        <p:spPr>
          <a:xfrm>
            <a:off x="179513" y="4715604"/>
            <a:ext cx="1470772" cy="2241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C130692-8C42-4458-9DB0-6B0E2C2387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1518960"/>
                  </p:ext>
                </p:extLst>
              </p:nvPr>
            </p:nvGraphicFramePr>
            <p:xfrm>
              <a:off x="6876256" y="4939773"/>
              <a:ext cx="1575048" cy="433897"/>
            </p:xfrm>
            <a:graphic>
              <a:graphicData uri="http://schemas.microsoft.com/office/powerpoint/2016/slidezoom">
                <pslz:sldZm>
                  <pslz:sldZmObj sldId="5471" cId="1807950232">
                    <pslz:zmPr id="{63BED4C2-DF32-49EB-A66B-3D6BEB0EA168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048" cy="43389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C130692-8C42-4458-9DB0-6B0E2C2387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256" y="4939773"/>
                <a:ext cx="1575048" cy="43389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8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DB45E0A-ACF1-465A-B9B8-6ABA87C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8571C83-C247-4511-B9E0-FC2FF85B49D1}"/>
              </a:ext>
            </a:extLst>
          </p:cNvPr>
          <p:cNvSpPr/>
          <p:nvPr/>
        </p:nvSpPr>
        <p:spPr>
          <a:xfrm>
            <a:off x="5292080" y="11447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9DE115-BBE7-447D-B88C-F8419D37F787}"/>
              </a:ext>
            </a:extLst>
          </p:cNvPr>
          <p:cNvSpPr/>
          <p:nvPr/>
        </p:nvSpPr>
        <p:spPr>
          <a:xfrm>
            <a:off x="1870952" y="29560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4B7E4-3CF9-4AA3-8EDC-6373769CA58B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0D59-6AF9-4233-97C3-19A7866DB478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7419D-0004-4036-8A29-37787D2CA40B}"/>
              </a:ext>
            </a:extLst>
          </p:cNvPr>
          <p:cNvSpPr/>
          <p:nvPr/>
        </p:nvSpPr>
        <p:spPr>
          <a:xfrm>
            <a:off x="5292080" y="1255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8DA72-0732-4254-B147-ED744AD7BC9D}"/>
              </a:ext>
            </a:extLst>
          </p:cNvPr>
          <p:cNvSpPr/>
          <p:nvPr/>
        </p:nvSpPr>
        <p:spPr>
          <a:xfrm>
            <a:off x="1870952" y="2384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DA53F-467A-EE8A-B21B-474D32560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542" y="3974374"/>
            <a:ext cx="4921928" cy="12424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2E72F73-4B0C-4DA6-84E6-F40FB8734534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ABFD4B1E-9316-47E7-AD2B-3AC51B64B121}"/>
              </a:ext>
            </a:extLst>
          </p:cNvPr>
          <p:cNvSpPr/>
          <p:nvPr/>
        </p:nvSpPr>
        <p:spPr>
          <a:xfrm>
            <a:off x="3423502" y="5240816"/>
            <a:ext cx="2460339" cy="773181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1200" dirty="0">
                <a:latin typeface="B Traffic "/>
                <a:cs typeface="B Titr" panose="00000700000000000000" pitchFamily="2" charset="-78"/>
              </a:rPr>
              <a:t>تعداد روز دوره *30/مبلغ آبونمان</a:t>
            </a:r>
          </a:p>
          <a:p>
            <a:pPr algn="ctr" rtl="1">
              <a:lnSpc>
                <a:spcPct val="150000"/>
              </a:lnSpc>
            </a:pPr>
            <a:r>
              <a:rPr lang="fa-IR" sz="1200" dirty="0">
                <a:latin typeface="B Traffic "/>
                <a:cs typeface="B Titr" panose="00000700000000000000" pitchFamily="2" charset="-78"/>
              </a:rPr>
              <a:t>143481=31*138853/30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6F961C-CE57-4473-83AA-E58BC1148CDD}"/>
              </a:ext>
            </a:extLst>
          </p:cNvPr>
          <p:cNvSpPr/>
          <p:nvPr/>
        </p:nvSpPr>
        <p:spPr>
          <a:xfrm>
            <a:off x="451820" y="4517606"/>
            <a:ext cx="1191055" cy="2241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3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8B0884F-A1FA-4E94-8CA3-CE84044A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10E73F4-0148-4E56-97F1-FB370911C746}"/>
              </a:ext>
            </a:extLst>
          </p:cNvPr>
          <p:cNvSpPr/>
          <p:nvPr/>
        </p:nvSpPr>
        <p:spPr>
          <a:xfrm>
            <a:off x="5724128" y="1715678"/>
            <a:ext cx="576064" cy="73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0DA5E0-EDDA-43E6-86E7-B488369AD288}"/>
              </a:ext>
            </a:extLst>
          </p:cNvPr>
          <p:cNvCxnSpPr>
            <a:cxnSpLocks/>
          </p:cNvCxnSpPr>
          <p:nvPr/>
        </p:nvCxnSpPr>
        <p:spPr>
          <a:xfrm flipV="1">
            <a:off x="525580" y="4604174"/>
            <a:ext cx="518028" cy="29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F346FE9-6EF5-4C9D-A2B2-A0298965C5D4}"/>
              </a:ext>
            </a:extLst>
          </p:cNvPr>
          <p:cNvSpPr txBox="1"/>
          <p:nvPr/>
        </p:nvSpPr>
        <p:spPr>
          <a:xfrm>
            <a:off x="7591" y="5966799"/>
            <a:ext cx="1028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1</a:t>
            </a:r>
            <a:r>
              <a:rPr lang="en-US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368</a:t>
            </a:r>
            <a:r>
              <a:rPr lang="en-US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723</a:t>
            </a:r>
            <a:r>
              <a:rPr lang="en-US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FF0000"/>
                </a:solidFill>
                <a:cs typeface="B Traffic" panose="00000400000000000000" pitchFamily="2" charset="-78"/>
              </a:rPr>
              <a:t>539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D91676-4680-4232-AD68-7F4CDEBE4D1D}"/>
              </a:ext>
            </a:extLst>
          </p:cNvPr>
          <p:cNvCxnSpPr/>
          <p:nvPr/>
        </p:nvCxnSpPr>
        <p:spPr>
          <a:xfrm>
            <a:off x="110924" y="5966799"/>
            <a:ext cx="8197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DF915A4-E5BE-4E92-871C-8454E0770998}"/>
              </a:ext>
            </a:extLst>
          </p:cNvPr>
          <p:cNvSpPr txBox="1"/>
          <p:nvPr/>
        </p:nvSpPr>
        <p:spPr>
          <a:xfrm>
            <a:off x="186941" y="5823196"/>
            <a:ext cx="79575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fa-IR" sz="900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10% مجموع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25B1869-968B-4F3D-98F4-929645DA7934}"/>
              </a:ext>
            </a:extLst>
          </p:cNvPr>
          <p:cNvSpPr/>
          <p:nvPr/>
        </p:nvSpPr>
        <p:spPr>
          <a:xfrm>
            <a:off x="86981" y="3926782"/>
            <a:ext cx="905558" cy="21109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fa-IR" sz="800" dirty="0">
              <a:solidFill>
                <a:schemeClr val="tx1"/>
              </a:solidFill>
              <a:highlight>
                <a:srgbClr val="00FFFF"/>
              </a:highlight>
              <a:cs typeface="B Traffic" panose="00000400000000000000" pitchFamily="2" charset="-78"/>
            </a:endParaRPr>
          </a:p>
        </p:txBody>
      </p:sp>
      <p:sp>
        <p:nvSpPr>
          <p:cNvPr id="240" name="Rectangle: Rounded Corners 239">
            <a:hlinkClick r:id="rId3" action="ppaction://hlinksldjump"/>
            <a:extLst>
              <a:ext uri="{FF2B5EF4-FFF2-40B4-BE49-F238E27FC236}">
                <a16:creationId xmlns:a16="http://schemas.microsoft.com/office/drawing/2014/main" id="{73AF87AB-FD27-472C-BBF1-5460602244F4}"/>
              </a:ext>
            </a:extLst>
          </p:cNvPr>
          <p:cNvSpPr/>
          <p:nvPr/>
        </p:nvSpPr>
        <p:spPr>
          <a:xfrm>
            <a:off x="54097" y="3570657"/>
            <a:ext cx="4700401" cy="3731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8151C156-2A09-40D5-BEA5-7E59AD267A7D}"/>
              </a:ext>
            </a:extLst>
          </p:cNvPr>
          <p:cNvSpPr/>
          <p:nvPr/>
        </p:nvSpPr>
        <p:spPr>
          <a:xfrm>
            <a:off x="1040797" y="5245133"/>
            <a:ext cx="568247" cy="2212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</a:endParaRP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55ED1D3-BBF5-4C04-9AEF-680BDFB0DE06}"/>
              </a:ext>
            </a:extLst>
          </p:cNvPr>
          <p:cNvCxnSpPr>
            <a:cxnSpLocks/>
          </p:cNvCxnSpPr>
          <p:nvPr/>
        </p:nvCxnSpPr>
        <p:spPr>
          <a:xfrm flipH="1">
            <a:off x="993428" y="2474839"/>
            <a:ext cx="4878265" cy="151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C959DE81-B552-4690-95A9-F26EC5FB16EE}"/>
              </a:ext>
            </a:extLst>
          </p:cNvPr>
          <p:cNvCxnSpPr>
            <a:cxnSpLocks/>
          </p:cNvCxnSpPr>
          <p:nvPr/>
        </p:nvCxnSpPr>
        <p:spPr>
          <a:xfrm flipH="1">
            <a:off x="240776" y="2462206"/>
            <a:ext cx="1075016" cy="151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5AA209A8-C56E-4F6F-B7A7-7AB5D60AFCB4}"/>
              </a:ext>
            </a:extLst>
          </p:cNvPr>
          <p:cNvSpPr txBox="1"/>
          <p:nvPr/>
        </p:nvSpPr>
        <p:spPr>
          <a:xfrm>
            <a:off x="-149089" y="3925942"/>
            <a:ext cx="13975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000" dirty="0">
                <a:solidFill>
                  <a:schemeClr val="tx1"/>
                </a:solidFill>
                <a:cs typeface="B Traffic" panose="00000400000000000000" pitchFamily="2" charset="-78"/>
              </a:rPr>
              <a:t>97% مصرف  * نرخ</a:t>
            </a:r>
            <a:r>
              <a:rPr lang="en-US" sz="1000" dirty="0">
                <a:solidFill>
                  <a:schemeClr val="tx1"/>
                </a:solidFill>
                <a:cs typeface="B Traffic" panose="00000400000000000000" pitchFamily="2" charset="-78"/>
              </a:rPr>
              <a:t>     </a:t>
            </a:r>
            <a:endParaRPr lang="fa-IR" sz="1000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09A920A3-4537-45E8-8552-C066B78E84E0}"/>
              </a:ext>
            </a:extLst>
          </p:cNvPr>
          <p:cNvSpPr/>
          <p:nvPr/>
        </p:nvSpPr>
        <p:spPr>
          <a:xfrm>
            <a:off x="92732" y="4130396"/>
            <a:ext cx="905558" cy="211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fa-IR" sz="800" dirty="0">
              <a:solidFill>
                <a:schemeClr val="tx1"/>
              </a:solidFill>
              <a:highlight>
                <a:srgbClr val="00FFFF"/>
              </a:highlight>
              <a:cs typeface="B Traffic" panose="00000400000000000000" pitchFamily="2" charset="-78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2833A0E-D8E0-4109-9C6F-FF22F7D3A42E}"/>
              </a:ext>
            </a:extLst>
          </p:cNvPr>
          <p:cNvSpPr txBox="1"/>
          <p:nvPr/>
        </p:nvSpPr>
        <p:spPr>
          <a:xfrm>
            <a:off x="10477" y="3924260"/>
            <a:ext cx="1077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12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,</a:t>
            </a:r>
            <a:r>
              <a:rPr lang="fa-IR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315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,</a:t>
            </a:r>
            <a:r>
              <a:rPr lang="fa-IR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074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,</a:t>
            </a:r>
            <a:r>
              <a:rPr lang="fa-IR" sz="105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059</a:t>
            </a:r>
            <a:endParaRPr lang="fa-IR" sz="105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18EBF85-211E-4BB3-AED9-312232B5C702}"/>
              </a:ext>
            </a:extLst>
          </p:cNvPr>
          <p:cNvSpPr txBox="1"/>
          <p:nvPr/>
        </p:nvSpPr>
        <p:spPr>
          <a:xfrm>
            <a:off x="-132285" y="4120344"/>
            <a:ext cx="13975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000" dirty="0">
                <a:solidFill>
                  <a:schemeClr val="tx1"/>
                </a:solidFill>
                <a:cs typeface="B Traffic" panose="00000400000000000000" pitchFamily="2" charset="-78"/>
              </a:rPr>
              <a:t>3% مصرف  * نرخ</a:t>
            </a:r>
            <a:r>
              <a:rPr lang="en-US" sz="1000" dirty="0">
                <a:solidFill>
                  <a:schemeClr val="tx1"/>
                </a:solidFill>
                <a:cs typeface="B Traffic" panose="00000400000000000000" pitchFamily="2" charset="-78"/>
              </a:rPr>
              <a:t>     </a:t>
            </a:r>
            <a:endParaRPr lang="fa-IR" sz="1000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4B13B37-A4E0-42A1-B564-5D58319842E9}"/>
              </a:ext>
            </a:extLst>
          </p:cNvPr>
          <p:cNvSpPr txBox="1"/>
          <p:nvPr/>
        </p:nvSpPr>
        <p:spPr>
          <a:xfrm>
            <a:off x="7591" y="4105327"/>
            <a:ext cx="10771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050" dirty="0">
                <a:cs typeface="B Traffic" panose="00000400000000000000" pitchFamily="2" charset="-78"/>
              </a:rPr>
              <a:t>3</a:t>
            </a:r>
            <a:r>
              <a:rPr lang="en-US" sz="1050" dirty="0">
                <a:cs typeface="B Traffic" panose="00000400000000000000" pitchFamily="2" charset="-78"/>
              </a:rPr>
              <a:t>,</a:t>
            </a:r>
            <a:r>
              <a:rPr lang="fa-IR" sz="1050" dirty="0">
                <a:cs typeface="B Traffic" panose="00000400000000000000" pitchFamily="2" charset="-78"/>
              </a:rPr>
              <a:t>694</a:t>
            </a:r>
            <a:r>
              <a:rPr lang="en-US" sz="1050" dirty="0">
                <a:cs typeface="B Traffic" panose="00000400000000000000" pitchFamily="2" charset="-78"/>
              </a:rPr>
              <a:t>,</a:t>
            </a:r>
            <a:r>
              <a:rPr lang="fa-IR" sz="1050" dirty="0">
                <a:cs typeface="B Traffic" panose="00000400000000000000" pitchFamily="2" charset="-78"/>
              </a:rPr>
              <a:t>904</a:t>
            </a:r>
            <a:r>
              <a:rPr lang="en-US" sz="1050" dirty="0">
                <a:cs typeface="B Traffic" panose="00000400000000000000" pitchFamily="2" charset="-78"/>
              </a:rPr>
              <a:t>,</a:t>
            </a:r>
            <a:r>
              <a:rPr lang="fa-IR" sz="1050" dirty="0">
                <a:cs typeface="B Traffic" panose="00000400000000000000" pitchFamily="2" charset="-78"/>
              </a:rPr>
              <a:t>323</a:t>
            </a:r>
            <a:endParaRPr lang="fa-IR" sz="1000" dirty="0">
              <a:cs typeface="B Traffic" panose="00000400000000000000" pitchFamily="2" charset="-78"/>
            </a:endParaRP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6BF5FA91-CD53-48B4-AB2D-EF7F08CADF6B}"/>
              </a:ext>
            </a:extLst>
          </p:cNvPr>
          <p:cNvSpPr/>
          <p:nvPr/>
        </p:nvSpPr>
        <p:spPr>
          <a:xfrm>
            <a:off x="110924" y="4339986"/>
            <a:ext cx="3048574" cy="2265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900" dirty="0">
                <a:solidFill>
                  <a:srgbClr val="0070C0"/>
                </a:solidFill>
                <a:highlight>
                  <a:srgbClr val="FFFF00"/>
                </a:highlight>
                <a:latin typeface="B Traffic "/>
              </a:rPr>
              <a:t>97% </a:t>
            </a:r>
            <a:r>
              <a:rPr lang="fa-IR" sz="900" dirty="0" err="1">
                <a:solidFill>
                  <a:srgbClr val="0070C0"/>
                </a:solidFill>
                <a:highlight>
                  <a:srgbClr val="FFFF00"/>
                </a:highlight>
                <a:latin typeface="B Traffic "/>
              </a:rPr>
              <a:t>مابه</a:t>
            </a:r>
            <a:r>
              <a:rPr lang="fa-IR" sz="900" dirty="0">
                <a:solidFill>
                  <a:srgbClr val="0070C0"/>
                </a:solidFill>
                <a:highlight>
                  <a:srgbClr val="FFFF00"/>
                </a:highlight>
                <a:latin typeface="B Traffic "/>
              </a:rPr>
              <a:t> </a:t>
            </a:r>
            <a:r>
              <a:rPr lang="fa-IR" sz="900" dirty="0" err="1">
                <a:solidFill>
                  <a:srgbClr val="0070C0"/>
                </a:solidFill>
                <a:highlight>
                  <a:srgbClr val="FFFF00"/>
                </a:highlight>
                <a:latin typeface="B Traffic "/>
              </a:rPr>
              <a:t>التفاوت</a:t>
            </a:r>
            <a:r>
              <a:rPr lang="fa-IR" sz="900" dirty="0">
                <a:solidFill>
                  <a:srgbClr val="0070C0"/>
                </a:solidFill>
                <a:highlight>
                  <a:srgbClr val="FFFF00"/>
                </a:highlight>
                <a:latin typeface="B Traffic "/>
              </a:rPr>
              <a:t> اجرای مقررات بدون کسر تخفیفات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74DD356A-1567-45B8-AB97-00CE44F83220}"/>
              </a:ext>
            </a:extLst>
          </p:cNvPr>
          <p:cNvSpPr/>
          <p:nvPr/>
        </p:nvSpPr>
        <p:spPr>
          <a:xfrm>
            <a:off x="87648" y="3881317"/>
            <a:ext cx="924106" cy="1416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A9AB2EE1-4340-4E58-83DC-B6C38953A846}"/>
              </a:ext>
            </a:extLst>
          </p:cNvPr>
          <p:cNvSpPr/>
          <p:nvPr/>
        </p:nvSpPr>
        <p:spPr>
          <a:xfrm>
            <a:off x="29968" y="3918677"/>
            <a:ext cx="991584" cy="192234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E8A664FE-CEE2-436B-84E9-E1625022BD61}"/>
              </a:ext>
            </a:extLst>
          </p:cNvPr>
          <p:cNvSpPr/>
          <p:nvPr/>
        </p:nvSpPr>
        <p:spPr>
          <a:xfrm>
            <a:off x="130219" y="5301208"/>
            <a:ext cx="858048" cy="20997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278864D7-AA72-4DE3-A058-41CD0EFB054C}"/>
              </a:ext>
            </a:extLst>
          </p:cNvPr>
          <p:cNvSpPr txBox="1"/>
          <p:nvPr/>
        </p:nvSpPr>
        <p:spPr>
          <a:xfrm>
            <a:off x="86981" y="4547948"/>
            <a:ext cx="938976" cy="190240"/>
          </a:xfrm>
          <a:prstGeom prst="rect">
            <a:avLst/>
          </a:prstGeom>
          <a:solidFill>
            <a:schemeClr val="bg1"/>
          </a:solidFill>
        </p:spPr>
        <p:txBody>
          <a:bodyPr wrap="square" tIns="0" bIns="36000">
            <a:spAutoFit/>
          </a:bodyPr>
          <a:lstStyle/>
          <a:p>
            <a:pPr algn="ctr"/>
            <a:r>
              <a:rPr lang="fa-IR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3</a:t>
            </a:r>
            <a:r>
              <a:rPr lang="en-US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464</a:t>
            </a:r>
            <a:r>
              <a:rPr lang="en-US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199</a:t>
            </a:r>
            <a:r>
              <a:rPr lang="en-US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,</a:t>
            </a:r>
            <a:r>
              <a:rPr lang="fa-IR" sz="1000" b="1" dirty="0">
                <a:solidFill>
                  <a:srgbClr val="00B0F0"/>
                </a:solidFill>
                <a:cs typeface="B Traffic" panose="00000400000000000000" pitchFamily="2" charset="-78"/>
              </a:rPr>
              <a:t>056</a:t>
            </a:r>
            <a:endParaRPr lang="fa-IR" sz="900" dirty="0">
              <a:solidFill>
                <a:srgbClr val="00B0F0"/>
              </a:solidFill>
              <a:cs typeface="B Traffic" panose="00000400000000000000" pitchFamily="2" charset="-78"/>
            </a:endParaRPr>
          </a:p>
        </p:txBody>
      </p:sp>
      <p:sp>
        <p:nvSpPr>
          <p:cNvPr id="46" name="Arrow: Bent-Up 45">
            <a:extLst>
              <a:ext uri="{FF2B5EF4-FFF2-40B4-BE49-F238E27FC236}">
                <a16:creationId xmlns:a16="http://schemas.microsoft.com/office/drawing/2014/main" id="{A18D9FE5-410F-47AD-9BA5-A4460DAB826C}"/>
              </a:ext>
            </a:extLst>
          </p:cNvPr>
          <p:cNvSpPr/>
          <p:nvPr/>
        </p:nvSpPr>
        <p:spPr>
          <a:xfrm rot="16200000">
            <a:off x="245343" y="5335090"/>
            <a:ext cx="2727404" cy="1015474"/>
          </a:xfrm>
          <a:prstGeom prst="bentUpArrow">
            <a:avLst>
              <a:gd name="adj1" fmla="val 8788"/>
              <a:gd name="adj2" fmla="val 17255"/>
              <a:gd name="adj3" fmla="val 1819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E71A4F-6681-421B-AE83-2AF5D1FCA9A2}"/>
              </a:ext>
            </a:extLst>
          </p:cNvPr>
          <p:cNvSpPr txBox="1"/>
          <p:nvPr/>
        </p:nvSpPr>
        <p:spPr>
          <a:xfrm>
            <a:off x="1211319" y="4500850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fa-IR" sz="1400" dirty="0">
                <a:solidFill>
                  <a:srgbClr val="FF0000"/>
                </a:solidFill>
                <a:highlight>
                  <a:srgbClr val="C0C0C0"/>
                </a:highlight>
                <a:latin typeface="B Traffic "/>
                <a:cs typeface="B Traffic" panose="00000400000000000000" pitchFamily="2" charset="-78"/>
              </a:rPr>
              <a:t>ترانزیت</a:t>
            </a:r>
            <a:endParaRPr lang="fa-IR" sz="1600" dirty="0">
              <a:solidFill>
                <a:srgbClr val="FF0000"/>
              </a:solidFill>
              <a:highlight>
                <a:srgbClr val="C0C0C0"/>
              </a:highlight>
              <a:latin typeface="B Traffic "/>
              <a:cs typeface="B Traffic" panose="000004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6BC314-1A80-CB42-12A5-F3A0C08EC83B}"/>
              </a:ext>
            </a:extLst>
          </p:cNvPr>
          <p:cNvSpPr/>
          <p:nvPr/>
        </p:nvSpPr>
        <p:spPr>
          <a:xfrm>
            <a:off x="90903" y="5257391"/>
            <a:ext cx="890587" cy="20550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9369B2-ECE2-0D69-B91F-C3C0742EBC69}"/>
              </a:ext>
            </a:extLst>
          </p:cNvPr>
          <p:cNvSpPr/>
          <p:nvPr/>
        </p:nvSpPr>
        <p:spPr>
          <a:xfrm>
            <a:off x="87648" y="6124136"/>
            <a:ext cx="890587" cy="27317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342718E1-373B-48CA-A71B-B1FBEB2A0DAB}"/>
              </a:ext>
            </a:extLst>
          </p:cNvPr>
          <p:cNvSpPr/>
          <p:nvPr/>
        </p:nvSpPr>
        <p:spPr>
          <a:xfrm>
            <a:off x="1130621" y="1687002"/>
            <a:ext cx="633068" cy="73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3556913-A28F-4CC6-8AE6-865B45BAA74F}"/>
              </a:ext>
            </a:extLst>
          </p:cNvPr>
          <p:cNvCxnSpPr>
            <a:cxnSpLocks/>
          </p:cNvCxnSpPr>
          <p:nvPr/>
        </p:nvCxnSpPr>
        <p:spPr>
          <a:xfrm flipH="1">
            <a:off x="948762" y="3180299"/>
            <a:ext cx="2399103" cy="10445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7A8FC22-9B34-4708-857F-6F0CD0C96BBC}"/>
              </a:ext>
            </a:extLst>
          </p:cNvPr>
          <p:cNvCxnSpPr>
            <a:cxnSpLocks/>
          </p:cNvCxnSpPr>
          <p:nvPr/>
        </p:nvCxnSpPr>
        <p:spPr>
          <a:xfrm flipH="1">
            <a:off x="323277" y="3181260"/>
            <a:ext cx="1949246" cy="9950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9F8B63A1-8B5A-476F-BD9E-80B0A64A503C}"/>
              </a:ext>
            </a:extLst>
          </p:cNvPr>
          <p:cNvSpPr/>
          <p:nvPr/>
        </p:nvSpPr>
        <p:spPr>
          <a:xfrm>
            <a:off x="3275856" y="3002414"/>
            <a:ext cx="636778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0E25C31D-6176-49C8-BE1C-211DEB068C3F}"/>
              </a:ext>
            </a:extLst>
          </p:cNvPr>
          <p:cNvSpPr/>
          <p:nvPr/>
        </p:nvSpPr>
        <p:spPr>
          <a:xfrm>
            <a:off x="2219431" y="3002414"/>
            <a:ext cx="552369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6F53D2-30BF-4272-A242-DE11B92B3E09}"/>
              </a:ext>
            </a:extLst>
          </p:cNvPr>
          <p:cNvSpPr/>
          <p:nvPr/>
        </p:nvSpPr>
        <p:spPr>
          <a:xfrm>
            <a:off x="5292080" y="1128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E1ACA1-93CD-4EC8-BFFF-DBE1BE21F286}"/>
              </a:ext>
            </a:extLst>
          </p:cNvPr>
          <p:cNvSpPr/>
          <p:nvPr/>
        </p:nvSpPr>
        <p:spPr>
          <a:xfrm>
            <a:off x="1870952" y="2257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5088E52-2032-4252-A597-2BC45657CC46}"/>
              </a:ext>
            </a:extLst>
          </p:cNvPr>
          <p:cNvSpPr/>
          <p:nvPr/>
        </p:nvSpPr>
        <p:spPr>
          <a:xfrm>
            <a:off x="1982520" y="4869160"/>
            <a:ext cx="1725384" cy="225733"/>
          </a:xfrm>
          <a:prstGeom prst="roundRect">
            <a:avLst/>
          </a:prstGeom>
          <a:solidFill>
            <a:srgbClr val="EAC0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B Titr" panose="00000700000000000000" pitchFamily="2" charset="-78"/>
              </a:rPr>
              <a:t>(</a:t>
            </a: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2755520</a:t>
            </a:r>
            <a:r>
              <a:rPr lang="en-US" sz="900" dirty="0">
                <a:solidFill>
                  <a:schemeClr val="tx1"/>
                </a:solidFill>
                <a:cs typeface="B Titr" panose="00000700000000000000" pitchFamily="2" charset="-78"/>
              </a:rPr>
              <a:t> )</a:t>
            </a: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sz="900" dirty="0">
                <a:solidFill>
                  <a:schemeClr val="tx1"/>
                </a:solidFill>
                <a:cs typeface="B Titr" panose="00000700000000000000" pitchFamily="2" charset="-78"/>
              </a:rPr>
              <a:t>* </a:t>
            </a: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468/1</a:t>
            </a:r>
            <a:r>
              <a:rPr lang="en-US" sz="900" dirty="0">
                <a:solidFill>
                  <a:schemeClr val="tx1"/>
                </a:solidFill>
                <a:cs typeface="B Titr" panose="00000700000000000000" pitchFamily="2" charset="-78"/>
              </a:rPr>
              <a:t>.</a:t>
            </a: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8A9A43-4C9B-9EAE-E776-30002A6B16F7}"/>
              </a:ext>
            </a:extLst>
          </p:cNvPr>
          <p:cNvSpPr/>
          <p:nvPr/>
        </p:nvSpPr>
        <p:spPr>
          <a:xfrm>
            <a:off x="1047898" y="5466760"/>
            <a:ext cx="817939" cy="2034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900" dirty="0">
              <a:solidFill>
                <a:srgbClr val="0070C0"/>
              </a:solidFill>
              <a:highlight>
                <a:srgbClr val="FFFF00"/>
              </a:highlight>
              <a:latin typeface="B Traffic 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CBB3B3D2-F2C4-4FD0-AE99-8CD6F52187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7638980"/>
                  </p:ext>
                </p:extLst>
              </p:nvPr>
            </p:nvGraphicFramePr>
            <p:xfrm>
              <a:off x="3968750" y="3286466"/>
              <a:ext cx="3339554" cy="3305903"/>
            </p:xfrm>
            <a:graphic>
              <a:graphicData uri="http://schemas.microsoft.com/office/powerpoint/2016/slidezoom">
                <pslz:sldZm>
                  <pslz:sldZmObj sldId="1028" cId="469935069">
                    <pslz:zmPr id="{32AEADCA-3760-42B9-A018-B0AA4D737A6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39554" cy="3305903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BB3B3D2-F2C4-4FD0-AE99-8CD6F52187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8750" y="3286466"/>
                <a:ext cx="3339554" cy="330590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016E44-BDA1-76DE-9354-C030C152B570}"/>
              </a:ext>
            </a:extLst>
          </p:cNvPr>
          <p:cNvSpPr/>
          <p:nvPr/>
        </p:nvSpPr>
        <p:spPr>
          <a:xfrm>
            <a:off x="153497" y="5034564"/>
            <a:ext cx="1733571" cy="2634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7F7BA2-A7D6-48FC-ACB8-CDC4DA7D7D55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C89848-6F45-4588-92DC-CF68FA90A5AE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5FD32F-364A-4837-87EA-130475B797CC}"/>
              </a:ext>
            </a:extLst>
          </p:cNvPr>
          <p:cNvSpPr/>
          <p:nvPr/>
        </p:nvSpPr>
        <p:spPr>
          <a:xfrm>
            <a:off x="1870952" y="325748"/>
            <a:ext cx="439114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27FC31-135B-4923-80DD-E2BD7C52855E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7674AA-7C08-4939-9FEB-DD0E7FFF848F}"/>
              </a:ext>
            </a:extLst>
          </p:cNvPr>
          <p:cNvSpPr txBox="1"/>
          <p:nvPr/>
        </p:nvSpPr>
        <p:spPr>
          <a:xfrm>
            <a:off x="171158" y="4357866"/>
            <a:ext cx="828000" cy="1902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>
            <a:spAutoFit/>
          </a:bodyPr>
          <a:lstStyle/>
          <a:p>
            <a:pPr algn="ctr"/>
            <a:r>
              <a:rPr lang="fa-IR" sz="1000" b="1" dirty="0">
                <a:solidFill>
                  <a:schemeClr val="accent6">
                    <a:lumMod val="75000"/>
                  </a:schemeClr>
                </a:solidFill>
                <a:cs typeface="B Traffic" panose="00000400000000000000" pitchFamily="2" charset="-78"/>
              </a:rPr>
              <a:t>7835495779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202778-0CDF-4A1E-8FB7-07A1E010C7F6}"/>
              </a:ext>
            </a:extLst>
          </p:cNvPr>
          <p:cNvSpPr txBox="1"/>
          <p:nvPr/>
        </p:nvSpPr>
        <p:spPr>
          <a:xfrm>
            <a:off x="127078" y="5246537"/>
            <a:ext cx="891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fa-IR" sz="1200" dirty="0">
                <a:solidFill>
                  <a:srgbClr val="FF0000"/>
                </a:solidFill>
                <a:latin typeface="B Traffic "/>
                <a:cs typeface="B Traffic" panose="00000400000000000000" pitchFamily="2" charset="-78"/>
              </a:rPr>
              <a:t>10%مجموع</a:t>
            </a:r>
            <a:endParaRPr lang="fa-IR" sz="1400" dirty="0">
              <a:solidFill>
                <a:srgbClr val="FF0000"/>
              </a:solidFill>
              <a:latin typeface="B Traffic 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4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2" animBg="1"/>
      <p:bldP spid="69" grpId="5" animBg="1"/>
      <p:bldP spid="110" grpId="0" animBg="1"/>
      <p:bldP spid="110" grpId="1" animBg="1"/>
      <p:bldP spid="113" grpId="0"/>
      <p:bldP spid="113" grpId="1"/>
      <p:bldP spid="95" grpId="0" animBg="1"/>
      <p:bldP spid="95" grpId="1" animBg="1"/>
      <p:bldP spid="240" grpId="0" animBg="1"/>
      <p:bldP spid="240" grpId="1" animBg="1"/>
      <p:bldP spid="245" grpId="0" animBg="1"/>
      <p:bldP spid="245" grpId="1" animBg="1"/>
      <p:bldP spid="256" grpId="0"/>
      <p:bldP spid="256" grpId="1"/>
      <p:bldP spid="257" grpId="0" animBg="1"/>
      <p:bldP spid="257" grpId="1" animBg="1"/>
      <p:bldP spid="262" grpId="0"/>
      <p:bldP spid="262" grpId="1"/>
      <p:bldP spid="263" grpId="0"/>
      <p:bldP spid="263" grpId="1"/>
      <p:bldP spid="264" grpId="0"/>
      <p:bldP spid="264" grpId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46" grpId="0" animBg="1"/>
      <p:bldP spid="46" grpId="1" animBg="1"/>
      <p:bldP spid="112" grpId="0"/>
      <p:bldP spid="112" grpId="1"/>
      <p:bldP spid="2" grpId="0" animBg="1"/>
      <p:bldP spid="2" grpId="1" animBg="1"/>
      <p:bldP spid="18" grpId="0" animBg="1"/>
      <p:bldP spid="18" grpId="1" animBg="1"/>
      <p:bldP spid="114" grpId="3" animBg="1"/>
      <p:bldP spid="114" grpId="4" animBg="1"/>
      <p:bldP spid="119" grpId="0" animBg="1"/>
      <p:bldP spid="119" grpId="1" animBg="1"/>
      <p:bldP spid="120" grpId="0" animBg="1"/>
      <p:bldP spid="120" grpId="1" animBg="1"/>
      <p:bldP spid="45" grpId="0" animBg="1"/>
      <p:bldP spid="45" grpId="1" animBg="1"/>
      <p:bldP spid="3" grpId="0" animBg="1"/>
      <p:bldP spid="3" grpId="1" animBg="1"/>
      <p:bldP spid="4" grpId="0" animBg="1"/>
      <p:bldP spid="4" grpId="1" animBg="1"/>
      <p:bldP spid="50" grpId="0" animBg="1"/>
      <p:bldP spid="50" grpId="1" animBg="1"/>
      <p:bldP spid="117" grpId="0" animBg="1"/>
      <p:bldP spid="1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DB45E0A-ACF1-465A-B9B8-6ABA87C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7"/>
          <a:stretch/>
        </p:blipFill>
        <p:spPr>
          <a:xfrm>
            <a:off x="-14246" y="-84409"/>
            <a:ext cx="9139015" cy="69573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8571C83-C247-4511-B9E0-FC2FF85B49D1}"/>
              </a:ext>
            </a:extLst>
          </p:cNvPr>
          <p:cNvSpPr/>
          <p:nvPr/>
        </p:nvSpPr>
        <p:spPr>
          <a:xfrm>
            <a:off x="5292080" y="11447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9DE115-BBE7-447D-B88C-F8419D37F787}"/>
              </a:ext>
            </a:extLst>
          </p:cNvPr>
          <p:cNvSpPr/>
          <p:nvPr/>
        </p:nvSpPr>
        <p:spPr>
          <a:xfrm>
            <a:off x="1870952" y="29560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4B7E4-3CF9-4AA3-8EDC-6373769CA58B}"/>
              </a:ext>
            </a:extLst>
          </p:cNvPr>
          <p:cNvSpPr/>
          <p:nvPr/>
        </p:nvSpPr>
        <p:spPr>
          <a:xfrm>
            <a:off x="5323837" y="916362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0D59-6AF9-4233-97C3-19A7866DB478}"/>
              </a:ext>
            </a:extLst>
          </p:cNvPr>
          <p:cNvSpPr/>
          <p:nvPr/>
        </p:nvSpPr>
        <p:spPr>
          <a:xfrm>
            <a:off x="7181704" y="802965"/>
            <a:ext cx="1512000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7419D-0004-4036-8A29-37787D2CA40B}"/>
              </a:ext>
            </a:extLst>
          </p:cNvPr>
          <p:cNvSpPr/>
          <p:nvPr/>
        </p:nvSpPr>
        <p:spPr>
          <a:xfrm>
            <a:off x="5292080" y="125564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8DA72-0732-4254-B147-ED744AD7BC9D}"/>
              </a:ext>
            </a:extLst>
          </p:cNvPr>
          <p:cNvSpPr/>
          <p:nvPr/>
        </p:nvSpPr>
        <p:spPr>
          <a:xfrm>
            <a:off x="1870952" y="238458"/>
            <a:ext cx="4391140" cy="31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72F73-4B0C-4DA6-84E6-F40FB8734534}"/>
              </a:ext>
            </a:extLst>
          </p:cNvPr>
          <p:cNvSpPr/>
          <p:nvPr/>
        </p:nvSpPr>
        <p:spPr>
          <a:xfrm>
            <a:off x="5463704" y="648188"/>
            <a:ext cx="1120009" cy="1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ABFD4B1E-9316-47E7-AD2B-3AC51B64B121}"/>
              </a:ext>
            </a:extLst>
          </p:cNvPr>
          <p:cNvSpPr/>
          <p:nvPr/>
        </p:nvSpPr>
        <p:spPr>
          <a:xfrm>
            <a:off x="50342" y="4689160"/>
            <a:ext cx="972000" cy="1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sz="900" dirty="0">
                <a:latin typeface="B Traffic "/>
                <a:cs typeface="B Titr" panose="00000700000000000000" pitchFamily="2" charset="-78"/>
              </a:rPr>
              <a:t>7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263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856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889</a:t>
            </a: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A7202300-F115-48A9-8D07-442032E7B243}"/>
              </a:ext>
            </a:extLst>
          </p:cNvPr>
          <p:cNvSpPr/>
          <p:nvPr/>
        </p:nvSpPr>
        <p:spPr>
          <a:xfrm>
            <a:off x="50342" y="4891270"/>
            <a:ext cx="972000" cy="1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sz="900" dirty="0">
                <a:latin typeface="B Traffic "/>
                <a:cs typeface="B Titr" panose="00000700000000000000" pitchFamily="2" charset="-78"/>
              </a:rPr>
              <a:t>900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353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577</a:t>
            </a: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A7ECC8A0-E3DB-4A5A-B3B0-721DD72A30E5}"/>
              </a:ext>
            </a:extLst>
          </p:cNvPr>
          <p:cNvSpPr/>
          <p:nvPr/>
        </p:nvSpPr>
        <p:spPr>
          <a:xfrm>
            <a:off x="46954" y="5301208"/>
            <a:ext cx="972000" cy="1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sz="900" dirty="0">
                <a:latin typeface="B Traffic "/>
                <a:cs typeface="B Titr" panose="00000700000000000000" pitchFamily="2" charset="-78"/>
              </a:rPr>
              <a:t>3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702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711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077</a:t>
            </a: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A20DE6A0-9060-4104-BC75-7092A812F732}"/>
              </a:ext>
            </a:extLst>
          </p:cNvPr>
          <p:cNvSpPr/>
          <p:nvPr/>
        </p:nvSpPr>
        <p:spPr>
          <a:xfrm>
            <a:off x="46954" y="5513107"/>
            <a:ext cx="972000" cy="180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sz="900" dirty="0">
                <a:latin typeface="B Traffic "/>
                <a:cs typeface="B Titr" panose="00000700000000000000" pitchFamily="2" charset="-78"/>
              </a:rPr>
              <a:t>3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356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305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520</a:t>
            </a: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0823602C-7DCC-4C83-AD5B-72539F55464C}"/>
              </a:ext>
            </a:extLst>
          </p:cNvPr>
          <p:cNvSpPr/>
          <p:nvPr/>
        </p:nvSpPr>
        <p:spPr>
          <a:xfrm>
            <a:off x="-25879" y="6063820"/>
            <a:ext cx="1044000" cy="216000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sz="900" dirty="0">
                <a:latin typeface="B Traffic "/>
                <a:cs typeface="B Titr" panose="00000700000000000000" pitchFamily="2" charset="-78"/>
              </a:rPr>
              <a:t>27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544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894</a:t>
            </a:r>
            <a:r>
              <a:rPr lang="en-US" sz="900" dirty="0">
                <a:latin typeface="B Traffic "/>
                <a:cs typeface="B Titr" panose="00000700000000000000" pitchFamily="2" charset="-78"/>
              </a:rPr>
              <a:t>,</a:t>
            </a:r>
            <a:r>
              <a:rPr lang="fa-IR" sz="900" dirty="0">
                <a:latin typeface="B Traffic "/>
                <a:cs typeface="B Titr" panose="00000700000000000000" pitchFamily="2" charset="-78"/>
              </a:rPr>
              <a:t>176</a:t>
            </a:r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D711D624-1043-4A85-827B-B6E05E002025}"/>
              </a:ext>
            </a:extLst>
          </p:cNvPr>
          <p:cNvSpPr/>
          <p:nvPr/>
        </p:nvSpPr>
        <p:spPr>
          <a:xfrm>
            <a:off x="2195736" y="4543591"/>
            <a:ext cx="5302643" cy="936104"/>
          </a:xfrm>
          <a:prstGeom prst="roundRect">
            <a:avLst>
              <a:gd name="adj" fmla="val 2536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 anchor="ctr"/>
          <a:lstStyle/>
          <a:p>
            <a:pPr algn="ctr" rtl="1"/>
            <a:r>
              <a:rPr lang="fa-IR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محاسبه قبض با تجاوز از قدرت به روش جدید</a:t>
            </a:r>
            <a:endParaRPr 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3734f564f16de7761346b94295e9227c7fe6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ctricity Access Meeting by Slidesgo">
  <a:themeElements>
    <a:clrScheme name="Simple Light">
      <a:dk1>
        <a:srgbClr val="1D1D1B"/>
      </a:dk1>
      <a:lt1>
        <a:srgbClr val="D1630F"/>
      </a:lt1>
      <a:dk2>
        <a:srgbClr val="E5E5E5"/>
      </a:dk2>
      <a:lt2>
        <a:srgbClr val="CCCCCC"/>
      </a:lt2>
      <a:accent1>
        <a:srgbClr val="B4B4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19496</TotalTime>
  <Words>665</Words>
  <Application>Microsoft Office PowerPoint</Application>
  <PresentationFormat>On-screen Show (4:3)</PresentationFormat>
  <Paragraphs>165</Paragraphs>
  <Slides>17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Alexandria</vt:lpstr>
      <vt:lpstr>Arial</vt:lpstr>
      <vt:lpstr>B Traffic </vt:lpstr>
      <vt:lpstr>Calibri</vt:lpstr>
      <vt:lpstr>Calibri Light</vt:lpstr>
      <vt:lpstr>Cambria Math</vt:lpstr>
      <vt:lpstr>Goldman</vt:lpstr>
      <vt:lpstr>Lalezar</vt:lpstr>
      <vt:lpstr>Mulish</vt:lpstr>
      <vt:lpstr>Office Theme</vt:lpstr>
      <vt:lpstr>Electricity Access Meeting by Slidesgo</vt:lpstr>
      <vt:lpstr>نحوه محاسبات صورتحساب مشترکین صنعتی با قدرت یک مگاوات وبالاتر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جدول TOU مدیریت شبکه</vt:lpstr>
      <vt:lpstr>بهای انرژی  مشترکان صنعتی</vt:lpstr>
      <vt:lpstr>نرخهای ابلاغی  ماهانه از طرف توانیر</vt:lpstr>
      <vt:lpstr>محاسبه انرژی راکتیو</vt:lpstr>
      <vt:lpstr>بهای سوخت (تبصره 14)</vt:lpstr>
      <vt:lpstr>نرخ ترانزیت</vt:lpstr>
    </vt:vector>
  </TitlesOfParts>
  <Company>www.Ghalamo.com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www.Ghalamo.com</dc:creator>
  <dc:description>www.Ghalamo.com</dc:description>
  <cp:lastModifiedBy>ali motieian</cp:lastModifiedBy>
  <cp:revision>703</cp:revision>
  <dcterms:created xsi:type="dcterms:W3CDTF">2014-04-01T16:35:38Z</dcterms:created>
  <dcterms:modified xsi:type="dcterms:W3CDTF">2025-08-16T04:00:39Z</dcterms:modified>
</cp:coreProperties>
</file>